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64"/>
    <p:restoredTop sz="79121"/>
  </p:normalViewPr>
  <p:slideViewPr>
    <p:cSldViewPr snapToGrid="0" snapToObjects="1">
      <p:cViewPr>
        <p:scale>
          <a:sx n="90" d="100"/>
          <a:sy n="90" d="100"/>
        </p:scale>
        <p:origin x="14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D7262-4195-3E4F-8A7D-9625E14FFDDD}" type="datetimeFigureOut">
              <a:rPr kumimoji="1" lang="zh-CN" altLang="en-US" smtClean="0"/>
              <a:t>2020/5/28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A2AC6-BBB9-9E44-877C-8B9C96A9A0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744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A2AC6-BBB9-9E44-877C-8B9C96A9A0D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144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DROP中只有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56.4%的答案在文本中能够完全匹配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增加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+/-/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否定之后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比例提升到97.9%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主要的错误来自错误的算术表达式和排序类问题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dirty="0"/>
              <a:t>作者的未来工作希望增加乘除和排序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A2AC6-BBB9-9E44-877C-8B9C96A9A0D3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6987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作者认为这样的编码可以泛化到其它的operator，只用扩展定义和打分函数，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A2AC6-BBB9-9E44-877C-8B9C96A9A0D3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3877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A2AC6-BBB9-9E44-877C-8B9C96A9A0D3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9698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如果要使模型在2个数据集上同时表现好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，就需要将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2个数据集的数据放一起同时训练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dirty="0"/>
          </a:p>
          <a:p>
            <a:r>
              <a:rPr kumimoji="1" lang="en-US" altLang="zh-CN" dirty="0"/>
              <a:t>Oracle</a:t>
            </a:r>
            <a:r>
              <a:rPr kumimoji="1" lang="zh-CN" altLang="en-US" dirty="0"/>
              <a:t>表示了模型的上限，通过完美的选择推导式时可以达到的性能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在</a:t>
            </a:r>
            <a:r>
              <a:rPr kumimoji="1" lang="en-US" altLang="zh-CN" dirty="0"/>
              <a:t>Date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Spans</a:t>
            </a:r>
            <a:r>
              <a:rPr kumimoji="1" lang="zh-CN" altLang="en-US" dirty="0"/>
              <a:t>表现还是很差，因为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2个spans的问题只占多spans类问题的60.4%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，模型被限制到预测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spans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A2AC6-BBB9-9E44-877C-8B9C96A9A0D3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1389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预处理和mult-span方法确实有效</a:t>
            </a:r>
          </a:p>
          <a:p>
            <a:pPr rtl="0" fontAlgn="ctr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只用multi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-span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head也可以解决single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-span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head的问题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总结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每个token被独立的tagging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，可能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效果更好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A2AC6-BBB9-9E44-877C-8B9C96A9A0D3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6493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A2AC6-BBB9-9E44-877C-8B9C96A9A0D3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7093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作者设计的图网络还是有效的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A2AC6-BBB9-9E44-877C-8B9C96A9A0D3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4377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这篇文章出发点和之前的都不一样，值得特别去看一看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A2AC6-BBB9-9E44-877C-8B9C96A9A0D3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6139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特点：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-agnostic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compositionality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将底层的操作组合进行复杂运算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Specialized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太特化，缺乏普适性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模型有级联误差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A2AC6-BBB9-9E44-877C-8B9C96A9A0D3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7044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A2AC6-BBB9-9E44-877C-8B9C96A9A0D3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8423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构造了对抗数据集，仅仅加入</a:t>
            </a:r>
            <a:r>
              <a:rPr kumimoji="1" lang="en-US" altLang="zh-CN" dirty="0"/>
              <a:t>BIDAF</a:t>
            </a:r>
            <a:r>
              <a:rPr kumimoji="1" lang="zh-CN" altLang="en-US" dirty="0"/>
              <a:t>无法解决的问题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A2AC6-BBB9-9E44-877C-8B9C96A9A0D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7382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</a:t>
            </a:r>
            <a:r>
              <a:rPr kumimoji="1" lang="en-US" altLang="zh-CN" dirty="0"/>
              <a:t>span</a:t>
            </a:r>
            <a:r>
              <a:rPr kumimoji="1" lang="zh-CN" altLang="en-US" dirty="0"/>
              <a:t>上效果很好</a:t>
            </a:r>
            <a:endParaRPr kumimoji="1" lang="en-US" altLang="zh-CN" dirty="0"/>
          </a:p>
          <a:p>
            <a:r>
              <a:rPr kumimoji="1" lang="en-US" altLang="zh-CN" dirty="0"/>
              <a:t>Hard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EM</a:t>
            </a:r>
            <a:r>
              <a:rPr kumimoji="1" lang="zh-CN" altLang="en-US" dirty="0"/>
              <a:t>很有效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少量标注情况下，效果依然很好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A2AC6-BBB9-9E44-877C-8B9C96A9A0D3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8700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机器阅读理解目前掌握的能力是前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3种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A2AC6-BBB9-9E44-877C-8B9C96A9A0D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1205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A2AC6-BBB9-9E44-877C-8B9C96A9A0D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0570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spurious program</a:t>
            </a:r>
            <a:r>
              <a:rPr lang="zh-CN" altLang="en-US" dirty="0"/>
              <a:t>是指类似考试的时候，用题目中的数字拼凑出了一个正确答案，但实际上过程是完全错误的，这也是弱监督方法的根本问题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A2AC6-BBB9-9E44-877C-8B9C96A9A0D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064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NABERT</a:t>
            </a:r>
            <a:r>
              <a:rPr kumimoji="1" lang="zh-CN" altLang="en-US" dirty="0"/>
              <a:t>是把</a:t>
            </a:r>
            <a:r>
              <a:rPr kumimoji="1" lang="en-US" altLang="zh-CN" dirty="0" err="1"/>
              <a:t>NAQANet</a:t>
            </a:r>
            <a:r>
              <a:rPr kumimoji="1" lang="zh-CN" altLang="en-US" dirty="0"/>
              <a:t>的编码部分换成</a:t>
            </a:r>
            <a:r>
              <a:rPr kumimoji="1" lang="en-US" altLang="zh-CN" dirty="0"/>
              <a:t>BERT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之前模型效果差的主要原因的抽取式的输出空间十分有限，表达能力差，可以看到，增加了更多类型输出之后，答案的输出空间更大了，带来了显著的性能提升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A2AC6-BBB9-9E44-877C-8B9C96A9A0D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4447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可以看到，每种类型的输出的贡献，</a:t>
            </a:r>
            <a:r>
              <a:rPr kumimoji="1" lang="en-US" altLang="zh-CN" dirty="0"/>
              <a:t>trick</a:t>
            </a:r>
            <a:r>
              <a:rPr kumimoji="1" lang="zh-CN" altLang="en-US" dirty="0"/>
              <a:t>可以提供微弱的涨点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A2AC6-BBB9-9E44-877C-8B9C96A9A0D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1371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</a:t>
            </a:r>
            <a:r>
              <a:rPr kumimoji="1" lang="en-US" altLang="zh-CN" dirty="0"/>
              <a:t>span</a:t>
            </a:r>
            <a:r>
              <a:rPr kumimoji="1" lang="zh-CN" altLang="en-US" dirty="0"/>
              <a:t>一定程度解决，但效果还是不理想</a:t>
            </a:r>
            <a:endParaRPr kumimoji="1" lang="en-US" altLang="zh-CN" dirty="0"/>
          </a:p>
          <a:p>
            <a:r>
              <a:rPr kumimoji="1" lang="zh-CN" altLang="en-US" dirty="0"/>
              <a:t>解决否定类型的效果很显著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A2AC6-BBB9-9E44-877C-8B9C96A9A0D3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35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参数分析显示结果较为鲁棒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大部分的表达式只包含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3到4个数字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A2AC6-BBB9-9E44-877C-8B9C96A9A0D3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7052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5/28/20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5/28/20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5/28/20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5/28/20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5/28/20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5/28/20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E968C-16EB-DD4F-B2E7-8E1A061F21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自动问答与数学推理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00C19A-0E14-9A43-8256-83E73F2853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2020</a:t>
            </a:r>
            <a:r>
              <a:rPr kumimoji="1" lang="zh-CN" altLang="en-US" dirty="0"/>
              <a:t>年</a:t>
            </a:r>
            <a:r>
              <a:rPr kumimoji="1" lang="en-US" altLang="zh-CN" dirty="0"/>
              <a:t>5</a:t>
            </a:r>
            <a:r>
              <a:rPr kumimoji="1" lang="zh-CN" altLang="en-US" dirty="0"/>
              <a:t>月</a:t>
            </a:r>
            <a:r>
              <a:rPr kumimoji="1" lang="en-US" altLang="zh-CN" dirty="0"/>
              <a:t>29</a:t>
            </a:r>
            <a:r>
              <a:rPr kumimoji="1" lang="zh-CN" altLang="en-US" dirty="0"/>
              <a:t>日</a:t>
            </a:r>
            <a:endParaRPr kumimoji="1" lang="en-US" altLang="zh-CN" dirty="0"/>
          </a:p>
          <a:p>
            <a:r>
              <a:rPr kumimoji="1" lang="zh-CN" altLang="en-US" dirty="0"/>
              <a:t>韩玮光</a:t>
            </a:r>
          </a:p>
        </p:txBody>
      </p:sp>
    </p:spTree>
    <p:extLst>
      <p:ext uri="{BB962C8B-B14F-4D97-AF65-F5344CB8AC3E}">
        <p14:creationId xmlns:p14="http://schemas.microsoft.com/office/powerpoint/2010/main" val="2688977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A26F2-7691-C441-8E09-44CCB529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处理各类问题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58DDAA-A39B-964D-AA35-4313A63B5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zh-CN" dirty="0"/>
              <a:t>答案类型预测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zh-CN" dirty="0"/>
              <a:t>同时从问题和文章中抽取答案</a:t>
            </a:r>
          </a:p>
          <a:p>
            <a:pPr>
              <a:buFont typeface="Wingdings" pitchFamily="2" charset="2"/>
              <a:buChar char="Ø"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lang="zh-CN" altLang="zh-CN" dirty="0"/>
          </a:p>
          <a:p>
            <a:pPr>
              <a:buFont typeface="Wingdings" pitchFamily="2" charset="2"/>
              <a:buChar char="Ø"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4C34C5-B6D7-F54A-A00C-E58322715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3" y="2669032"/>
            <a:ext cx="6477000" cy="584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9920EA-6CE3-814C-AF32-45B5A4546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3" y="3253232"/>
            <a:ext cx="6629400" cy="660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2C4BE7-5AB2-D04A-9F82-E21611A34C36}"/>
              </a:ext>
            </a:extLst>
          </p:cNvPr>
          <p:cNvSpPr txBox="1"/>
          <p:nvPr/>
        </p:nvSpPr>
        <p:spPr>
          <a:xfrm>
            <a:off x="9041489" y="2582149"/>
            <a:ext cx="1531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对问题的自注意力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F7795A-9133-4747-BF98-0619733C1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7" y="3913632"/>
            <a:ext cx="60960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47EDE8B3-041C-CC47-A049-68FB7672F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4694110"/>
            <a:ext cx="6096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3BC3E22F-514D-C440-AD48-BCCE99F393A6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7662863" y="2905315"/>
            <a:ext cx="1378626" cy="558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13C1677-0FEC-4D48-840D-36297972C537}"/>
              </a:ext>
            </a:extLst>
          </p:cNvPr>
          <p:cNvCxnSpPr>
            <a:cxnSpLocks/>
            <a:stCxn id="6" idx="2"/>
            <a:endCxn id="1026" idx="0"/>
          </p:cNvCxnSpPr>
          <p:nvPr/>
        </p:nvCxnSpPr>
        <p:spPr>
          <a:xfrm flipH="1">
            <a:off x="8529637" y="3228480"/>
            <a:ext cx="1277483" cy="6851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E5D47B1-74A3-2C44-913D-364421BA8FCF}"/>
                  </a:ext>
                </a:extLst>
              </p:cNvPr>
              <p:cNvSpPr txBox="1"/>
              <p:nvPr/>
            </p:nvSpPr>
            <p:spPr>
              <a:xfrm>
                <a:off x="6148387" y="910321"/>
                <a:ext cx="54292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/>
                  <a:t>BERT</a:t>
                </a:r>
                <a:r>
                  <a:rPr kumimoji="1" lang="zh-CN" altLang="en-US" sz="2400" dirty="0"/>
                  <a:t>编码的最后几层作为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zh-CN" altLang="en-US" sz="2400" dirty="0"/>
                  <a:t>由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zh-CN" altLang="en-US" sz="2400" dirty="0"/>
                  <a:t>分离而来</a:t>
                </a:r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E5D47B1-74A3-2C44-913D-364421BA8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910321"/>
                <a:ext cx="5429250" cy="830997"/>
              </a:xfrm>
              <a:prstGeom prst="rect">
                <a:avLst/>
              </a:prstGeom>
              <a:blipFill>
                <a:blip r:embed="rId6"/>
                <a:stretch>
                  <a:fillRect l="-1632" t="-7692" r="-722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4144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D10F0-233D-C143-90A5-CF310821E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处理各类问题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482204-2914-DF41-B092-B5398089E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altLang="zh-CN" dirty="0" err="1"/>
              <a:t>算术表达式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en-US" altLang="zh-CN" dirty="0" err="1"/>
              <a:t>对每个数字分配符号</a:t>
            </a:r>
            <a:r>
              <a:rPr lang="zh-CN" altLang="zh-CN" dirty="0"/>
              <a:t>（</a:t>
            </a:r>
            <a:r>
              <a:rPr lang="en-US" altLang="zh-CN" dirty="0"/>
              <a:t>+</a:t>
            </a:r>
            <a:r>
              <a:rPr lang="zh-CN" altLang="zh-CN" dirty="0"/>
              <a:t>，</a:t>
            </a:r>
            <a:r>
              <a:rPr lang="en-US" altLang="zh-CN" dirty="0"/>
              <a:t>-</a:t>
            </a:r>
            <a:r>
              <a:rPr lang="zh-CN" altLang="zh-CN" dirty="0"/>
              <a:t>，</a:t>
            </a:r>
            <a:r>
              <a:rPr lang="en-US" altLang="zh-CN" dirty="0"/>
              <a:t>0</a:t>
            </a:r>
            <a:r>
              <a:rPr lang="zh-CN" altLang="zh-CN" dirty="0"/>
              <a:t>）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endParaRPr lang="en-US" altLang="zh-CN" dirty="0"/>
          </a:p>
          <a:p>
            <a:pPr lvl="1">
              <a:buFont typeface="Wingdings" pitchFamily="2" charset="2"/>
              <a:buChar char="Ø"/>
            </a:pPr>
            <a:endParaRPr lang="en-US" altLang="zh-CN" dirty="0"/>
          </a:p>
          <a:p>
            <a:pPr lvl="1">
              <a:buFont typeface="Wingdings" pitchFamily="2" charset="2"/>
              <a:buChar char="Ø"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zh-CN" dirty="0"/>
              <a:t>计数</a:t>
            </a:r>
          </a:p>
          <a:p>
            <a:pPr lvl="1">
              <a:buFont typeface="Wingdings" pitchFamily="2" charset="2"/>
              <a:buChar char="Ø"/>
            </a:pPr>
            <a:endParaRPr lang="zh-CN" altLang="zh-CN" dirty="0"/>
          </a:p>
          <a:p>
            <a:pPr lvl="1">
              <a:buFont typeface="Wingdings" pitchFamily="2" charset="2"/>
              <a:buChar char="Ø"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216681-5FD1-C14B-8C23-3F3ED3EEA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3035300"/>
            <a:ext cx="7277100" cy="787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2C0CA9-E3B8-094B-9798-8341A6076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75" y="4572000"/>
            <a:ext cx="7467600" cy="1206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23BDEF9-23A7-2B4F-9FEE-FD264DF3CC87}"/>
                  </a:ext>
                </a:extLst>
              </p:cNvPr>
              <p:cNvSpPr txBox="1"/>
              <p:nvPr/>
            </p:nvSpPr>
            <p:spPr>
              <a:xfrm>
                <a:off x="7310247" y="2429818"/>
                <a:ext cx="38576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/>
                  <a:t>拼接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2400" dirty="0"/>
                  <a:t>得到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23BDEF9-23A7-2B4F-9FEE-FD264DF3C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247" y="2429818"/>
                <a:ext cx="3857625" cy="461665"/>
              </a:xfrm>
              <a:prstGeom prst="rect">
                <a:avLst/>
              </a:prstGeom>
              <a:blipFill>
                <a:blip r:embed="rId4"/>
                <a:stretch>
                  <a:fillRect l="-2970" t="-7895" b="-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1327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FF4A62-A2DF-A644-B890-ACB98CC32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处理各类问题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689ABA-D301-464F-925C-BF2DA2349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zh-CN" dirty="0"/>
              <a:t>否定类问题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zh-CN" dirty="0"/>
              <a:t>多span抽取</a:t>
            </a:r>
            <a:r>
              <a:rPr lang="zh-CN" altLang="en-US" dirty="0"/>
              <a:t>，计算</a:t>
            </a:r>
            <a:r>
              <a:rPr lang="en-US" altLang="zh-CN" dirty="0"/>
              <a:t>span</a:t>
            </a:r>
            <a:r>
              <a:rPr lang="zh-CN" altLang="en-US" dirty="0"/>
              <a:t>的数目</a:t>
            </a:r>
            <a:endParaRPr lang="zh-CN" altLang="zh-CN" dirty="0"/>
          </a:p>
          <a:p>
            <a:pPr>
              <a:buFont typeface="Wingdings" pitchFamily="2" charset="2"/>
              <a:buChar char="Ø"/>
            </a:pPr>
            <a:endParaRPr lang="zh-CN" altLang="zh-CN" dirty="0"/>
          </a:p>
          <a:p>
            <a:pPr lvl="1">
              <a:buFont typeface="Wingdings" pitchFamily="2" charset="2"/>
              <a:buChar char="Ø"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54044F-0ADC-724F-8F85-BE26F0900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763" y="2692400"/>
            <a:ext cx="7670800" cy="736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4C707C-7AD9-CF42-8856-E24DD9B10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763" y="4297680"/>
            <a:ext cx="6769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13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F0D87-96C7-5142-8EA2-EEDAAF440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</a:t>
            </a:r>
            <a:r>
              <a:rPr kumimoji="1" lang="en-US" altLang="zh-CN" dirty="0"/>
              <a:t>span</a:t>
            </a:r>
            <a:r>
              <a:rPr kumimoji="1" lang="zh-CN" altLang="en-US" dirty="0"/>
              <a:t>抽取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C0DF08E-1471-BF43-A1A3-78031A865D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9" y="2286000"/>
                <a:ext cx="3433572" cy="4023360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lang="zh-CN" altLang="zh-CN" dirty="0"/>
                  <a:t>使用NMS算法剪枝重叠的span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kumimoji="1" lang="zh-CN" altLang="en-US" dirty="0"/>
                  <a:t>按照得分选出</a:t>
                </a:r>
                <a:r>
                  <a:rPr kumimoji="1" lang="en-US" altLang="zh-CN" dirty="0"/>
                  <a:t>top-K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span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kumimoji="1" lang="zh-CN" altLang="en-US" dirty="0"/>
                  <a:t>将最高分的</a:t>
                </a:r>
                <a:r>
                  <a:rPr kumimoji="1" lang="en-US" altLang="zh-CN" dirty="0"/>
                  <a:t>span</a:t>
                </a:r>
                <a:r>
                  <a:rPr kumimoji="1" lang="zh-CN" altLang="en-US" dirty="0"/>
                  <a:t>加入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kumimoji="1" lang="zh-CN" altLang="en-US" dirty="0"/>
                  <a:t>，并从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zh-CN" altLang="en-US" dirty="0"/>
                  <a:t>中移出</a:t>
                </a:r>
                <a:endParaRPr kumimoji="1" lang="en-US" altLang="zh-CN" dirty="0"/>
              </a:p>
              <a:p>
                <a:pPr lvl="1">
                  <a:buFont typeface="Wingdings" pitchFamily="2" charset="2"/>
                  <a:buChar char="Ø"/>
                </a:pPr>
                <a:r>
                  <a:rPr kumimoji="1" lang="zh-CN" altLang="en-US" dirty="0"/>
                  <a:t>将和刚刚的最高分</a:t>
                </a:r>
                <a:r>
                  <a:rPr kumimoji="1" lang="en-US" altLang="zh-CN" dirty="0"/>
                  <a:t>span</a:t>
                </a:r>
                <a:r>
                  <a:rPr kumimoji="1" lang="zh-CN" altLang="en-US" dirty="0"/>
                  <a:t>重叠的</a:t>
                </a:r>
                <a:r>
                  <a:rPr kumimoji="1" lang="en-US" altLang="zh-CN" dirty="0"/>
                  <a:t>span</a:t>
                </a:r>
                <a:r>
                  <a:rPr kumimoji="1" lang="zh-CN" altLang="en-US" dirty="0"/>
                  <a:t>从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zh-CN" altLang="en-US" dirty="0"/>
                  <a:t>中删除，反复指导终止条件</a:t>
                </a:r>
                <a:endParaRPr kumimoji="1" lang="en-US" altLang="zh-CN" dirty="0"/>
              </a:p>
              <a:p>
                <a:pPr lvl="1">
                  <a:buFont typeface="Wingdings" pitchFamily="2" charset="2"/>
                  <a:buChar char="Ø"/>
                </a:pP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C0DF08E-1471-BF43-A1A3-78031A865D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9" y="2286000"/>
                <a:ext cx="3433572" cy="4023360"/>
              </a:xfrm>
              <a:blipFill>
                <a:blip r:embed="rId2"/>
                <a:stretch>
                  <a:fillRect l="-2952" t="-2208" r="-25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58B5ADE-58F7-814C-8670-115C19EB4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0" y="1162050"/>
            <a:ext cx="75565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07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D58450-1F1C-C846-A8A4-AC7BB9FB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算术表达式重排序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33CAD1C-194F-2847-A641-542E4DD7B2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kumimoji="1" lang="zh-CN" altLang="en-US" dirty="0"/>
                  <a:t>针对问题：</a:t>
                </a:r>
                <a:r>
                  <a:rPr lang="zh-CN" altLang="zh-CN" dirty="0"/>
                  <a:t>只抽取出数字，但没有考虑数字的上下文问题，本文对高置信度的表达式备选项进行重排序</a:t>
                </a: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zh-CN" altLang="en-US" dirty="0"/>
                  <a:t>数字的表示，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zh-CN" altLang="en-US" dirty="0"/>
                  <a:t>符号的表示（从之前的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kumimoji="1" lang="zh-CN" altLang="en-US" dirty="0"/>
                  <a:t>中得到），使用</a:t>
                </a:r>
                <a:r>
                  <a:rPr kumimoji="1" lang="en-US" altLang="zh-CN" dirty="0"/>
                  <a:t>Beam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Search</a:t>
                </a:r>
                <a:r>
                  <a:rPr kumimoji="1" lang="zh-CN" altLang="en-US" dirty="0"/>
                  <a:t>解码出最可能的表达式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33CAD1C-194F-2847-A641-542E4DD7B2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4" t="-1893" r="-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9EB8E30-A5D7-BD4C-9F1B-1A59F9F96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4297680"/>
            <a:ext cx="74041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46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B635-14D9-8B48-8C08-600F54D04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训练和推理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04DC2A-BC50-AA4E-98E2-52B23E44E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弱监督标注，类似之前的方法，对于</a:t>
            </a:r>
            <a:r>
              <a:rPr kumimoji="1" lang="en-US" altLang="zh-CN" dirty="0"/>
              <a:t>+/-/0</a:t>
            </a:r>
            <a:r>
              <a:rPr kumimoji="1" lang="zh-CN" altLang="en-US" dirty="0"/>
              <a:t>，只涉及到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个数字的搜索</a:t>
            </a:r>
            <a:endParaRPr kumimoji="1" lang="en-US" altLang="zh-CN" dirty="0"/>
          </a:p>
          <a:p>
            <a:pPr fontAlgn="ctr">
              <a:buFont typeface="Wingdings" pitchFamily="2" charset="2"/>
              <a:buChar char="Ø"/>
            </a:pPr>
            <a:r>
              <a:rPr lang="en-US" altLang="zh-CN" sz="2400" dirty="0"/>
              <a:t>2步训练</a:t>
            </a:r>
          </a:p>
          <a:p>
            <a:pPr lvl="1" fontAlgn="ctr">
              <a:buFont typeface="Wingdings" pitchFamily="2" charset="2"/>
              <a:buChar char="Ø"/>
            </a:pPr>
            <a:r>
              <a:rPr lang="en-US" altLang="zh-CN" dirty="0" err="1"/>
              <a:t>训练算术表达式重排序模型</a:t>
            </a:r>
            <a:endParaRPr lang="en-US" altLang="zh-CN" dirty="0"/>
          </a:p>
          <a:p>
            <a:pPr lvl="1" fontAlgn="ctr">
              <a:buFont typeface="Wingdings" pitchFamily="2" charset="2"/>
              <a:buChar char="Ø"/>
            </a:pPr>
            <a:r>
              <a:rPr lang="en-US" altLang="zh-CN" dirty="0"/>
              <a:t>marginal likelihood maximization</a:t>
            </a:r>
          </a:p>
          <a:p>
            <a:pPr fontAlgn="ctr">
              <a:buFont typeface="Wingdings" pitchFamily="2" charset="2"/>
              <a:buChar char="Ø"/>
            </a:pPr>
            <a:r>
              <a:rPr lang="en-US" altLang="zh-CN" sz="2400" dirty="0" err="1"/>
              <a:t>推理</a:t>
            </a:r>
            <a:endParaRPr lang="en-US" altLang="zh-CN" sz="2400" dirty="0"/>
          </a:p>
          <a:p>
            <a:pPr lvl="1" fontAlgn="ctr">
              <a:buFont typeface="Wingdings" pitchFamily="2" charset="2"/>
              <a:buChar char="Ø"/>
            </a:pPr>
            <a:r>
              <a:rPr lang="en-US" altLang="zh-CN" dirty="0" err="1"/>
              <a:t>先预测答案类型然后再求解</a:t>
            </a:r>
            <a:endParaRPr lang="en-US" altLang="zh-CN" dirty="0"/>
          </a:p>
          <a:p>
            <a:pPr fontAlgn="ctr">
              <a:buFont typeface="Wingdings" pitchFamily="2" charset="2"/>
              <a:buChar char="Ø"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845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089B3-CB42-1543-95E8-F637B5053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DA1D79B-217D-8441-9938-AD875246A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2832" y="2286000"/>
            <a:ext cx="736247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60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1DADF-94EF-FD4A-BA25-F925EF8F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消融实验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30536D-C6EE-444D-BF70-A3B00682B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02EA14-1C73-DB4F-9111-FFD93DA8F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2140436"/>
            <a:ext cx="5834062" cy="416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8881CFFB-E583-8C4B-9D73-CE08B2F72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164" y="2244684"/>
            <a:ext cx="6096000" cy="387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71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AF7347-A0B1-1B43-B795-54DADC2B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解决每种类型问题的能力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DE8B79E-A97E-5E4B-9AEE-F68A24A3B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701925"/>
            <a:ext cx="5972175" cy="28817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40BEAA-8380-6C4D-A14D-16484CB4D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15636"/>
            <a:ext cx="6096000" cy="28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44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AFC20-890E-2249-831B-331C6082D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</a:t>
            </a:r>
            <a:r>
              <a:rPr kumimoji="1" lang="en-US" altLang="zh-CN" dirty="0"/>
              <a:t>span</a:t>
            </a:r>
            <a:r>
              <a:rPr kumimoji="1" lang="zh-CN" altLang="en-US" dirty="0"/>
              <a:t>抽取和答案重排序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776B7E-C73B-EA48-BB19-459A65F8A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239AA09-56AF-E04C-9E8D-A375BD5F1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6813"/>
            <a:ext cx="6096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63DA08A3-8574-1149-A89C-FC5EC2489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86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203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DD17A5-A91A-854C-B946-48742B24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196479" cy="1499616"/>
          </a:xfrm>
        </p:spPr>
        <p:txBody>
          <a:bodyPr>
            <a:normAutofit/>
          </a:bodyPr>
          <a:lstStyle/>
          <a:p>
            <a:r>
              <a:rPr kumimoji="1" lang="zh-CN" altLang="en-US" sz="4000" dirty="0"/>
              <a:t>涉及数学计算的问答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0F6F2-9EF2-0446-9D8D-86717F99F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713003" cy="402336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kumimoji="1" lang="zh-CN" altLang="en-US" sz="1600" dirty="0"/>
              <a:t>在生活中，涉及到数学计算的问答很常见，例如让你找出证据文本中的最大值或最小值，或者利用已有的数据进行简单的四则运算</a:t>
            </a:r>
            <a:endParaRPr kumimoji="1" lang="en-US" altLang="zh-CN" sz="1600" dirty="0"/>
          </a:p>
          <a:p>
            <a:pPr>
              <a:buFont typeface="Wingdings" pitchFamily="2" charset="2"/>
              <a:buChar char="Ø"/>
            </a:pPr>
            <a:r>
              <a:rPr kumimoji="1" lang="zh-CN" altLang="en-US" sz="1600" dirty="0"/>
              <a:t>另外，答案常常表现为文本中多个不连续的</a:t>
            </a:r>
            <a:r>
              <a:rPr kumimoji="1" lang="en-US" altLang="zh-CN" sz="1600" dirty="0"/>
              <a:t>span</a:t>
            </a:r>
            <a:r>
              <a:rPr kumimoji="1" lang="zh-CN" altLang="en-US" sz="1600" dirty="0"/>
              <a:t>，需要将多个不连续的</a:t>
            </a:r>
            <a:r>
              <a:rPr kumimoji="1" lang="en-US" altLang="zh-CN" sz="1600" dirty="0"/>
              <a:t>span</a:t>
            </a:r>
            <a:r>
              <a:rPr kumimoji="1" lang="zh-CN" altLang="en-US" sz="1600" dirty="0"/>
              <a:t>进行抽取组合</a:t>
            </a:r>
            <a:endParaRPr kumimoji="1" lang="en-US" altLang="zh-CN" sz="1600" dirty="0"/>
          </a:p>
          <a:p>
            <a:pPr>
              <a:buFont typeface="Wingdings" pitchFamily="2" charset="2"/>
              <a:buChar char="Ø"/>
            </a:pPr>
            <a:r>
              <a:rPr kumimoji="1" lang="zh-CN" altLang="en-US" sz="1600" dirty="0"/>
              <a:t>对于这两类问题，原始到的</a:t>
            </a:r>
            <a:r>
              <a:rPr kumimoji="1" lang="en-US" altLang="zh-CN" sz="1600" dirty="0"/>
              <a:t>BERT</a:t>
            </a:r>
            <a:r>
              <a:rPr kumimoji="1" lang="zh-CN" altLang="en-US" sz="1600" dirty="0"/>
              <a:t>模型表现非常差劲，需要探索新的方法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0CA8628-C965-D646-B984-ABACC5376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326" y="0"/>
            <a:ext cx="5072653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F07DE80-DA37-FE42-8599-A9C3704A8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527" y="4370276"/>
            <a:ext cx="5071872" cy="248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63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2D2F8-7325-8946-A6A3-088A497D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上限分析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9048AD0-795C-0047-A12D-7C28ACA78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4517" y="2286000"/>
            <a:ext cx="603910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3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45957-4149-9E4A-BB4D-B272BF40E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dirty="0"/>
              <a:t>Giving BERT a Calculator Finding Operations and Arguments with Reading Comprehension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ECFF21-E1EB-114E-AD5E-445D454B3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继续拓展运算符，提出了将之前的输出结果合成</a:t>
            </a:r>
            <a:r>
              <a:rPr kumimoji="1" lang="en-US" altLang="zh-CN" dirty="0"/>
              <a:t>small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programs</a:t>
            </a:r>
            <a:r>
              <a:rPr kumimoji="1" lang="zh-CN" altLang="en-US" dirty="0"/>
              <a:t>的方法</a:t>
            </a:r>
            <a:endParaRPr kumimoji="1" lang="en-US" altLang="zh-CN" dirty="0"/>
          </a:p>
          <a:p>
            <a:pPr>
              <a:buFont typeface="Wingdings" pitchFamily="2" charset="2"/>
              <a:buChar char="Ø"/>
            </a:pPr>
            <a:endParaRPr kumimoji="1" lang="en-US" altLang="zh-CN" dirty="0"/>
          </a:p>
          <a:p>
            <a:pPr>
              <a:buFont typeface="Wingdings" pitchFamily="2" charset="2"/>
              <a:buChar char="Ø"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DCF64C-3319-B24A-9B71-A81B9EAA8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88" y="2829560"/>
            <a:ext cx="50927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65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273D5-43F4-BC47-8D57-08127577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输出层定义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DCF971-8078-6742-870C-A56B771AA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8FEB45-0497-B844-A8BB-BCF83E686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2" y="2286000"/>
            <a:ext cx="103886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04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D034EC-4C15-8342-B770-25BEAE907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输出层定义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B242F-0AD6-1448-A055-D7C8B5A710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zh-CN" dirty="0"/>
              <a:t>直接输出字符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zh-CN" dirty="0"/>
              <a:t>二元运算符编码</a:t>
            </a:r>
          </a:p>
          <a:p>
            <a:pPr lvl="1">
              <a:buFont typeface="Wingdings" pitchFamily="2" charset="2"/>
              <a:buChar char="Ø"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lang="zh-CN" altLang="zh-CN" dirty="0"/>
          </a:p>
          <a:p>
            <a:pPr>
              <a:buFont typeface="Wingdings" pitchFamily="2" charset="2"/>
              <a:buChar char="Ø"/>
            </a:pPr>
            <a:r>
              <a:rPr lang="zh-CN" altLang="zh-CN" dirty="0"/>
              <a:t>一元运算符编码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zh-CN" dirty="0"/>
              <a:t>spans抽取编码</a:t>
            </a:r>
          </a:p>
          <a:p>
            <a:pPr>
              <a:buFont typeface="Wingdings" pitchFamily="2" charset="2"/>
              <a:buChar char="Ø"/>
            </a:pPr>
            <a:endParaRPr lang="zh-CN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E73292-3DB1-8D41-B125-2D8496B91C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zh-CN" dirty="0"/>
              <a:t>复合运算符编码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使用其子节点的表示作为输入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例如Sum</a:t>
            </a:r>
            <a:r>
              <a:rPr lang="en-US" altLang="zh-CN" dirty="0"/>
              <a:t>3</a:t>
            </a:r>
          </a:p>
          <a:p>
            <a:pPr lvl="1">
              <a:buFont typeface="Wingdings" pitchFamily="2" charset="2"/>
              <a:buChar char="Ø"/>
            </a:pP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例如合并span</a:t>
            </a:r>
          </a:p>
          <a:p>
            <a:pPr lvl="1">
              <a:buFont typeface="Wingdings" pitchFamily="2" charset="2"/>
              <a:buChar char="Ø"/>
            </a:pPr>
            <a:endParaRPr lang="zh-CN" altLang="zh-CN" dirty="0"/>
          </a:p>
          <a:p>
            <a:pPr lvl="2">
              <a:buFont typeface="Wingdings" pitchFamily="2" charset="2"/>
              <a:buChar char="Ø"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5AE3A3-8096-3946-B41B-2EA6D6413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7" y="2774950"/>
            <a:ext cx="2565400" cy="393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6084E7-95DA-8940-B84F-54C3E1420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481" y="3671887"/>
            <a:ext cx="3403600" cy="469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0B7AA3-EFD4-4141-9163-D27D8C9C4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487" y="4042886"/>
            <a:ext cx="1485900" cy="419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D3190DF-9B75-1543-8307-952AB3947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487" y="4874974"/>
            <a:ext cx="1841500" cy="381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6553CB-58F0-E645-87D0-5BD0C1475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7481" y="5948997"/>
            <a:ext cx="2387600" cy="431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97D4D10-A181-6047-93E7-0B58FD4AF8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4631" y="5953760"/>
            <a:ext cx="1612900" cy="355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7EB983-86BF-6B4D-B164-5835006312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6512" y="3232150"/>
            <a:ext cx="2590800" cy="393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146E4C7-CFBA-4A41-878D-DA77A67A3E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6512" y="3938587"/>
            <a:ext cx="3911600" cy="4064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5443BE4-7F1D-6A40-8077-1391069993C9}"/>
              </a:ext>
            </a:extLst>
          </p:cNvPr>
          <p:cNvSpPr txBox="1"/>
          <p:nvPr/>
        </p:nvSpPr>
        <p:spPr>
          <a:xfrm>
            <a:off x="3011231" y="4092654"/>
            <a:ext cx="320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对不同的</a:t>
            </a:r>
            <a:r>
              <a:rPr kumimoji="1" lang="en-US" altLang="zh-CN" dirty="0"/>
              <a:t>op</a:t>
            </a:r>
            <a:r>
              <a:rPr kumimoji="1" lang="zh-CN" altLang="en-US" dirty="0"/>
              <a:t>计算一个得分</a:t>
            </a:r>
          </a:p>
        </p:txBody>
      </p:sp>
    </p:spTree>
    <p:extLst>
      <p:ext uri="{BB962C8B-B14F-4D97-AF65-F5344CB8AC3E}">
        <p14:creationId xmlns:p14="http://schemas.microsoft.com/office/powerpoint/2010/main" val="2114608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BE9813-9867-614A-B710-6BA8C255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训练和推理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11A8BD-E052-AD43-B2F1-34C185172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训练</a:t>
            </a:r>
            <a:endParaRPr kumimoji="1"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弱标注的推导式的数量控制在</a:t>
            </a:r>
            <a:r>
              <a:rPr lang="en-US" altLang="zh-CN" dirty="0"/>
              <a:t>64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不去预测答案类型，转向直接打分</a:t>
            </a:r>
            <a:endParaRPr kumimoji="1"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zh-CN" dirty="0"/>
              <a:t>推理过程中剪枝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Merge和Sum</a:t>
            </a:r>
            <a:r>
              <a:rPr lang="en-US" altLang="zh-CN" dirty="0"/>
              <a:t>3</a:t>
            </a:r>
            <a:r>
              <a:rPr lang="zh-CN" altLang="zh-CN" dirty="0"/>
              <a:t>操作符的计算量太大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只保留top</a:t>
            </a:r>
            <a:r>
              <a:rPr lang="en-US" altLang="zh-CN" dirty="0"/>
              <a:t>128的span和sum结果</a:t>
            </a:r>
            <a:endParaRPr lang="zh-CN" altLang="zh-CN" dirty="0"/>
          </a:p>
          <a:p>
            <a:pPr>
              <a:buFont typeface="Wingdings" pitchFamily="2" charset="2"/>
              <a:buChar char="Ø"/>
            </a:pPr>
            <a:r>
              <a:rPr lang="zh-CN" altLang="zh-CN" dirty="0"/>
              <a:t>Spurious programs问题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 err="1"/>
              <a:t>训练过程中能够很好地降低预测熵值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endParaRPr lang="zh-CN" altLang="zh-CN" dirty="0"/>
          </a:p>
          <a:p>
            <a:pPr lvl="1">
              <a:buFont typeface="Wingdings" pitchFamily="2" charset="2"/>
              <a:buChar char="Ø"/>
            </a:pPr>
            <a:endParaRPr kumimoji="1" lang="en-US" altLang="zh-CN" dirty="0"/>
          </a:p>
          <a:p>
            <a:pPr lvl="1">
              <a:buFont typeface="Wingdings" pitchFamily="2" charset="2"/>
              <a:buChar char="Ø"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97EC74-C6C0-1140-8F70-7C1654EA5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164" y="2414587"/>
            <a:ext cx="4267200" cy="1346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4D7E30-5C9D-FC4A-BE5D-59AD3C2D5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0" y="3961955"/>
            <a:ext cx="50673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62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8F7E5F-0E04-A848-98D9-AFCB60A86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E42B0DD-C5F5-004D-A281-4530C2544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8953" y="2286000"/>
            <a:ext cx="953023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41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FE6612-9858-1149-A8E7-11FB9F3B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Tag-based Multi-Span Extraction in Reading Comprehension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DF6467-D4A4-E243-B71C-CA09D1AEF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将多</a:t>
            </a:r>
            <a:r>
              <a:rPr kumimoji="1" lang="en-US" altLang="zh-CN" dirty="0"/>
              <a:t>span</a:t>
            </a:r>
            <a:r>
              <a:rPr kumimoji="1" lang="zh-CN" altLang="en-US" dirty="0"/>
              <a:t>抽取建模成序列标注，模型部分和</a:t>
            </a:r>
            <a:r>
              <a:rPr lang="en-US" altLang="zh-CN" dirty="0"/>
              <a:t>MTMSN</a:t>
            </a:r>
            <a:r>
              <a:rPr kumimoji="1" lang="zh-CN" altLang="en-US" dirty="0"/>
              <a:t>大同小异，就只介绍多</a:t>
            </a:r>
            <a:r>
              <a:rPr kumimoji="1" lang="en-US" altLang="zh-CN" dirty="0"/>
              <a:t>span</a:t>
            </a:r>
            <a:r>
              <a:rPr kumimoji="1" lang="zh-CN" altLang="en-US" dirty="0"/>
              <a:t>部分</a:t>
            </a:r>
            <a:endParaRPr kumimoji="1"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zh-CN" dirty="0"/>
              <a:t>多个span的预测：使用BIO</a:t>
            </a:r>
            <a:r>
              <a:rPr lang="en-US" altLang="zh-CN" dirty="0"/>
              <a:t> tagging</a:t>
            </a:r>
            <a:endParaRPr lang="zh-CN" altLang="zh-CN" dirty="0"/>
          </a:p>
          <a:p>
            <a:pPr lvl="1">
              <a:buFont typeface="Wingdings" pitchFamily="2" charset="2"/>
              <a:buChar char="Ø"/>
            </a:pPr>
            <a:endParaRPr kumimoji="1" lang="en-US" altLang="zh-CN" dirty="0"/>
          </a:p>
          <a:p>
            <a:pPr>
              <a:buFont typeface="Wingdings" pitchFamily="2" charset="2"/>
              <a:buChar char="Ø"/>
            </a:pPr>
            <a:endParaRPr lang="en-US" altLang="zh-CN" dirty="0"/>
          </a:p>
        </p:txBody>
      </p:sp>
      <p:pic>
        <p:nvPicPr>
          <p:cNvPr id="5122" name="Picture 2" descr="For the i-th token of an input, the probability to be assigned &#10;a tag e {B, I, O} is computed as &#10;tag &#10;softmax(FFN &#10;multi-span i ">
            <a:extLst>
              <a:ext uri="{FF2B5EF4-FFF2-40B4-BE49-F238E27FC236}">
                <a16:creationId xmlns:a16="http://schemas.microsoft.com/office/drawing/2014/main" id="{7FEFA17E-1486-2D4A-AA01-3DB73E613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14" y="3871913"/>
            <a:ext cx="94615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302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A488E-82A5-3F45-88EA-7566F034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多span</a:t>
            </a:r>
            <a:r>
              <a:rPr lang="zh-CN" altLang="en-US" dirty="0"/>
              <a:t>的预测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02E92-9229-0A47-9A70-C72FC69FD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zh-CN" dirty="0"/>
              <a:t>每个answer</a:t>
            </a:r>
            <a:r>
              <a:rPr lang="en-US" altLang="zh-CN" dirty="0"/>
              <a:t> sapn都会被标记至少1次</a:t>
            </a:r>
            <a:r>
              <a:rPr lang="zh-CN" altLang="zh-CN" dirty="0"/>
              <a:t>：Given the text ”X Y Z Z” and the correct multi-span answer [”Y”, ”Z”], there are three correct tag sequences: OBBB, OBBO, OBOB.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zh-CN" dirty="0"/>
              <a:t>可以标记的span数目很多</a:t>
            </a:r>
            <a:r>
              <a:rPr lang="zh-CN" altLang="en-US" dirty="0"/>
              <a:t>，</a:t>
            </a:r>
            <a:r>
              <a:rPr lang="zh-CN" altLang="zh-CN" dirty="0"/>
              <a:t>对于预标记量太大的span，使用beam</a:t>
            </a:r>
            <a:r>
              <a:rPr lang="en-US" altLang="zh-CN" dirty="0"/>
              <a:t>-</a:t>
            </a:r>
            <a:r>
              <a:rPr lang="en-US" altLang="zh-CN" dirty="0" err="1"/>
              <a:t>search在训练过程中搜索</a:t>
            </a:r>
            <a:endParaRPr lang="zh-CN" altLang="zh-CN" dirty="0"/>
          </a:p>
          <a:p>
            <a:pPr>
              <a:buFont typeface="Wingdings" pitchFamily="2" charset="2"/>
              <a:buChar char="Ø"/>
            </a:pPr>
            <a:endParaRPr lang="zh-CN" altLang="zh-CN" dirty="0"/>
          </a:p>
          <a:p>
            <a:pPr>
              <a:buFont typeface="Wingdings" pitchFamily="2" charset="2"/>
              <a:buChar char="Ø"/>
            </a:pPr>
            <a:endParaRPr lang="zh-CN" altLang="zh-CN" dirty="0"/>
          </a:p>
          <a:p>
            <a:pPr>
              <a:buFont typeface="Wingdings" pitchFamily="2" charset="2"/>
              <a:buChar char="Ø"/>
            </a:pPr>
            <a:endParaRPr kumimoji="1" lang="zh-CN" altLang="en-US" dirty="0"/>
          </a:p>
        </p:txBody>
      </p:sp>
      <p:pic>
        <p:nvPicPr>
          <p:cNvPr id="6148" name="Picture 4" descr="p(vlz MS; A, 0) &#10;(tagł ">
            <a:extLst>
              <a:ext uri="{FF2B5EF4-FFF2-40B4-BE49-F238E27FC236}">
                <a16:creationId xmlns:a16="http://schemas.microsoft.com/office/drawing/2014/main" id="{35FC973A-C986-E64A-B3B3-4A8F09005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3055246"/>
            <a:ext cx="6394450" cy="105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 &#10;11 (2#, &#10;—1) &#10;# of correct tag sequences = ">
            <a:extLst>
              <a:ext uri="{FF2B5EF4-FFF2-40B4-BE49-F238E27FC236}">
                <a16:creationId xmlns:a16="http://schemas.microsoft.com/office/drawing/2014/main" id="{29439004-477D-B246-8D77-CC2A9CBC0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5337598"/>
            <a:ext cx="5292725" cy="117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Ypredicted = &#10;arg max &#10;(tag 1 ,tagm ) GvaIidSeqs ">
            <a:extLst>
              <a:ext uri="{FF2B5EF4-FFF2-40B4-BE49-F238E27FC236}">
                <a16:creationId xmlns:a16="http://schemas.microsoft.com/office/drawing/2014/main" id="{3FB4C84D-D43B-8243-9070-9BB0ED41D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724" y="5287626"/>
            <a:ext cx="5108576" cy="122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231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429CA-C2A9-9D41-8261-06EE8BC3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</a:p>
        </p:txBody>
      </p:sp>
      <p:pic>
        <p:nvPicPr>
          <p:cNvPr id="7170" name="Picture 2" descr="Table 2. Performance of different models on DROP's development set in terms of Exact Match (EM) and Fl. &#10;Model &#10;NABERT+ &#10;Ours, BASE &#10;Ours, BASE (-Single-Span Heads) &#10;Ours, LARGE &#10;Ours, LARGE-SQUAD &#10;Ours, LARGE-SQUAD (-Single-Span Heads) &#10;MTMSNBAW &#10;MTMSNLARGE &#10;All &#10;EM &#10;61.76 &#10;66.91 &#10;64.92 &#10;76.73 &#10;76.91 &#10;75.89 &#10;68.17 &#10;76.68 &#10;Multi-Span &#10;Metrics &#10;Single-Span &#10;Number &#10;Date &#10;65.48 &#10;70.55 &#10;68.70 &#10;79.59 &#10;79.92 &#10;78.87 &#10;72.81 &#10;80.54 &#10;EM &#10;0.0 &#10;37.31 &#10;35.98 &#10;53.50 &#10;54.78 &#10;56.93 &#10;25.1 &#10;30.92 &#10;65.14 &#10;62.54 &#10;76.05 &#10;77.86 &#10;77.29 &#10;62.8 &#10;EM &#10;63.56 &#10;65.66 &#10;59.81 &#10;78.87 &#10;79.60 &#10;76.72 &#10;77.5 &#10;69.95 &#10;71.90 &#10;66.47 &#10;83.56 &#10;84.35 &#10;82.20 &#10;82.8 &#10;EM &#10;66.18 &#10;70.63 &#10;70.53 &#10;78.13 &#10;77.79 &#10;77.73 &#10;80.9 &#10;66.42 &#10;70.94 &#10;70.89 &#10;78.36 &#10;78.21 &#10;77.93 &#10;81.1 &#10;EM &#10;37.5 &#10;39.33 &#10;36.73 &#10;51.33 &#10;57.72 &#10;46.62 &#10;55.7 &#10;42.86 &#10;47.45 &#10;45.59 &#10;59.13 &#10;64.61 &#10;53.39 &#10;69.0 ">
            <a:extLst>
              <a:ext uri="{FF2B5EF4-FFF2-40B4-BE49-F238E27FC236}">
                <a16:creationId xmlns:a16="http://schemas.microsoft.com/office/drawing/2014/main" id="{B136D830-B3A7-344E-AB15-04EA6D4889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8" y="2882231"/>
            <a:ext cx="9720262" cy="283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059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B115E-3B96-8240-BAAD-06B57D3C5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NumNet: Machine Reading Comprehension with Numerical Reasoning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07DA6A-3295-4949-9888-7FAD3550E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2104835" cy="402336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利用到了图网络对数字的偏序关系建模，增强了需要偏序关系的问题的信息（排序、比大小）</a:t>
            </a:r>
            <a:endParaRPr kumimoji="1" lang="en-US" altLang="zh-CN" dirty="0"/>
          </a:p>
          <a:p>
            <a:pPr>
              <a:buFont typeface="Wingdings" pitchFamily="2" charset="2"/>
              <a:buChar char="Ø"/>
            </a:pPr>
            <a:endParaRPr kumimoji="1" lang="zh-CN" altLang="en-US" dirty="0"/>
          </a:p>
        </p:txBody>
      </p:sp>
      <p:pic>
        <p:nvPicPr>
          <p:cNvPr id="8196" name="Picture 4" descr="O &#10;O &#10;O &#10;O &#10;2 &#10;Reasoning Module &#10;O &#10;Figure 1: The framework of our NumNet model. Our model consists of an encoding module, a reasoning &#10;module and a prediction module. The numerical relations between numbers are encoded with the topology of the &#10;graph. For example, the edge pointing from &quot;6&quot; to &quot;5&quot; denotes &quot;6&quot; is greater than &quot;5&quot;. And the reasoning module &#10;leverages a numerically-aware graph neural network to perform numerical reasoning on the graph. As numerical &#10;comparison is modeled explicitly in our model, it is more effective for answering questions requiring numerical &#10;reasoning such as addition, counting, or sorting over numbers. ">
            <a:extLst>
              <a:ext uri="{FF2B5EF4-FFF2-40B4-BE49-F238E27FC236}">
                <a16:creationId xmlns:a16="http://schemas.microsoft.com/office/drawing/2014/main" id="{404CB290-9159-444A-A07C-F88DB5FC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775" y="2084832"/>
            <a:ext cx="8696150" cy="425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388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BB5CDF-EF1B-F840-BB96-9B252E2DA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471509"/>
            <a:ext cx="5334632" cy="1737360"/>
          </a:xfrm>
        </p:spPr>
        <p:txBody>
          <a:bodyPr/>
          <a:lstStyle/>
          <a:p>
            <a:r>
              <a:rPr kumimoji="1" lang="en-US" altLang="zh-CN" dirty="0"/>
              <a:t>DROP</a:t>
            </a:r>
            <a:r>
              <a:rPr kumimoji="1" lang="zh-CN" altLang="en-US" dirty="0"/>
              <a:t>数据集和问题类型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BB20A07-5B5A-C34D-8BE9-CE8F5D7F4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495618"/>
            <a:ext cx="5678488" cy="2362382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C7E22E-15AD-934C-9D64-8967844F5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1849" y="2133235"/>
            <a:ext cx="4247423" cy="2657705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/>
              <a:t>DROP</a:t>
            </a:r>
            <a:r>
              <a:rPr kumimoji="1" lang="zh-CN" altLang="en-US" dirty="0"/>
              <a:t>中的问题主要分为下面几类：</a:t>
            </a:r>
            <a:endParaRPr kumimoji="1" lang="en-US" altLang="zh-CN" dirty="0"/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zh-CN" altLang="en-US" dirty="0"/>
              <a:t>减法</a:t>
            </a:r>
            <a:endParaRPr kumimoji="1" lang="en-US" altLang="zh-CN" dirty="0"/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zh-CN" altLang="en-US" dirty="0"/>
              <a:t>比较</a:t>
            </a:r>
            <a:endParaRPr kumimoji="1" lang="en-US" altLang="zh-CN" dirty="0"/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zh-CN" altLang="en-US" dirty="0"/>
              <a:t>选择</a:t>
            </a:r>
            <a:endParaRPr kumimoji="1" lang="en-US" altLang="zh-CN" dirty="0"/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zh-CN" altLang="en-US" dirty="0"/>
              <a:t>加法</a:t>
            </a:r>
            <a:endParaRPr kumimoji="1" lang="en-US" altLang="zh-CN" dirty="0"/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zh-CN" altLang="en-US" dirty="0"/>
              <a:t>计数和排序</a:t>
            </a:r>
            <a:endParaRPr kumimoji="1" lang="en-US" altLang="zh-CN" dirty="0"/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zh-CN" altLang="en-US" dirty="0"/>
              <a:t>共指消解</a:t>
            </a:r>
            <a:endParaRPr kumimoji="1" lang="en-US" altLang="zh-CN" dirty="0"/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zh-CN" altLang="en-US" dirty="0"/>
              <a:t>其它算术问题</a:t>
            </a:r>
            <a:endParaRPr kumimoji="1" lang="en-US" altLang="zh-CN" dirty="0"/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zh-CN" altLang="en-US" dirty="0"/>
              <a:t>多</a:t>
            </a:r>
            <a:r>
              <a:rPr kumimoji="1" lang="en-US" altLang="zh-CN" dirty="0"/>
              <a:t>span</a:t>
            </a:r>
            <a:r>
              <a:rPr kumimoji="1" lang="zh-CN" altLang="en-US" dirty="0"/>
              <a:t>抽取</a:t>
            </a:r>
            <a:endParaRPr kumimoji="1" lang="en-US" altLang="zh-CN" dirty="0"/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zh-CN" altLang="en-US" dirty="0"/>
              <a:t>其它</a:t>
            </a:r>
            <a:endParaRPr kumimoji="1" lang="en-US" altLang="zh-CN" dirty="0"/>
          </a:p>
          <a:p>
            <a:pPr marL="742950" lvl="1" indent="-285750">
              <a:buFont typeface="Wingdings" pitchFamily="2" charset="2"/>
              <a:buChar char="Ø"/>
            </a:pP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421338-6592-FE44-B85E-DA92E6B53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091" y="0"/>
            <a:ext cx="5956909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7A24489-9F7A-5340-B7FF-97A330624BB6}"/>
              </a:ext>
            </a:extLst>
          </p:cNvPr>
          <p:cNvSpPr/>
          <p:nvPr/>
        </p:nvSpPr>
        <p:spPr>
          <a:xfrm>
            <a:off x="2399764" y="2798443"/>
            <a:ext cx="3696236" cy="1261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defTabSz="914400" fontAlgn="ctr">
              <a:lnSpc>
                <a:spcPct val="9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kumimoji="1" lang="zh-CN" altLang="en-US" sz="1400" dirty="0"/>
              <a:t>阅读理解中的问题类型：</a:t>
            </a:r>
            <a:endParaRPr kumimoji="1" lang="en-US" altLang="zh-CN" sz="1400" dirty="0"/>
          </a:p>
          <a:p>
            <a:pPr lvl="1" defTabSz="914400" fontAlgn="ctr">
              <a:lnSpc>
                <a:spcPct val="90000"/>
              </a:lnSpc>
              <a:buClr>
                <a:schemeClr val="accent1"/>
              </a:buClr>
            </a:pPr>
            <a:r>
              <a:rPr kumimoji="1" lang="zh-CN" altLang="zh-CN" sz="1400" dirty="0"/>
              <a:t>(1) Exact matching/Paraphrasing; </a:t>
            </a:r>
          </a:p>
          <a:p>
            <a:pPr lvl="1" defTabSz="914400" fontAlgn="ctr">
              <a:lnSpc>
                <a:spcPct val="90000"/>
              </a:lnSpc>
              <a:buClr>
                <a:schemeClr val="accent1"/>
              </a:buClr>
            </a:pPr>
            <a:r>
              <a:rPr kumimoji="1" lang="zh-CN" altLang="zh-CN" sz="1400" dirty="0"/>
              <a:t>(2) Summary; </a:t>
            </a:r>
          </a:p>
          <a:p>
            <a:pPr lvl="1" defTabSz="914400" fontAlgn="ctr">
              <a:lnSpc>
                <a:spcPct val="90000"/>
              </a:lnSpc>
              <a:buClr>
                <a:schemeClr val="accent1"/>
              </a:buClr>
            </a:pPr>
            <a:r>
              <a:rPr kumimoji="1" lang="zh-CN" altLang="zh-CN" sz="1400" dirty="0"/>
              <a:t>(3) Logic reasoning; </a:t>
            </a:r>
          </a:p>
          <a:p>
            <a:pPr lvl="1" defTabSz="914400" fontAlgn="ctr">
              <a:lnSpc>
                <a:spcPct val="90000"/>
              </a:lnSpc>
              <a:buClr>
                <a:schemeClr val="accent1"/>
              </a:buClr>
            </a:pPr>
            <a:r>
              <a:rPr kumimoji="1" lang="zh-CN" altLang="zh-CN" sz="1400" dirty="0"/>
              <a:t>(4) Utilizing external knowledge; </a:t>
            </a:r>
            <a:endParaRPr kumimoji="1" lang="en-US" altLang="zh-CN" sz="1400" dirty="0"/>
          </a:p>
          <a:p>
            <a:pPr lvl="1" defTabSz="914400" fontAlgn="ctr">
              <a:lnSpc>
                <a:spcPct val="90000"/>
              </a:lnSpc>
              <a:buClr>
                <a:schemeClr val="accent1"/>
              </a:buClr>
            </a:pPr>
            <a:r>
              <a:rPr kumimoji="1" lang="zh-CN" altLang="zh-CN" sz="1400" dirty="0"/>
              <a:t>(5) Numerical reasoning. </a:t>
            </a:r>
          </a:p>
        </p:txBody>
      </p:sp>
    </p:spTree>
    <p:extLst>
      <p:ext uri="{BB962C8B-B14F-4D97-AF65-F5344CB8AC3E}">
        <p14:creationId xmlns:p14="http://schemas.microsoft.com/office/powerpoint/2010/main" val="810280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2B344-68AA-854D-B7DE-8B78143E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7B1506-178E-2B4F-8F1F-C92F1F58C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071871" cy="402336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zh-CN" dirty="0"/>
              <a:t>Encoding Module</a:t>
            </a:r>
            <a:r>
              <a:rPr lang="en-US" altLang="zh-CN" dirty="0"/>
              <a:t>:</a:t>
            </a:r>
            <a:r>
              <a:rPr lang="en-US" altLang="zh-CN" dirty="0" err="1"/>
              <a:t>QANet</a:t>
            </a:r>
            <a:endParaRPr lang="zh-CN" altLang="zh-CN" dirty="0"/>
          </a:p>
          <a:p>
            <a:pPr>
              <a:buFont typeface="Wingdings" pitchFamily="2" charset="2"/>
              <a:buChar char="Ø"/>
            </a:pPr>
            <a:r>
              <a:rPr lang="zh-CN" altLang="zh-CN" dirty="0"/>
              <a:t>Reasoning Module</a:t>
            </a:r>
            <a:r>
              <a:rPr lang="en-US" altLang="zh-CN" dirty="0"/>
              <a:t>:</a:t>
            </a:r>
            <a:r>
              <a:rPr lang="en-US" altLang="zh-CN" dirty="0" err="1"/>
              <a:t>NumGNN</a:t>
            </a:r>
            <a:endParaRPr lang="zh-CN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将数字的表示和文本的表示拼接</a:t>
            </a:r>
          </a:p>
          <a:p>
            <a:pPr lvl="1">
              <a:buFont typeface="Wingdings" pitchFamily="2" charset="2"/>
              <a:buChar char="Ø"/>
            </a:pPr>
            <a:endParaRPr kumimoji="1" lang="zh-CN" altLang="en-US" dirty="0"/>
          </a:p>
        </p:txBody>
      </p:sp>
      <p:pic>
        <p:nvPicPr>
          <p:cNvPr id="9218" name="Picture 2" descr="Mnum[i] = &#10;o &#10;U [I (i)] if is a number &#10;P. num &#10;vvo[M M ]+bo, &#10;QANet-Mod-Enc(M6), &#10;(8) &#10;(9) ">
            <a:extLst>
              <a:ext uri="{FF2B5EF4-FFF2-40B4-BE49-F238E27FC236}">
                <a16:creationId xmlns:a16="http://schemas.microsoft.com/office/drawing/2014/main" id="{43E92631-E30C-124E-B03D-073226F68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79" y="3929380"/>
            <a:ext cx="4705160" cy="139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35B7E276-A34B-6646-8209-4752D467C7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7463" y="2286000"/>
                <a:ext cx="5319522" cy="4023360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ctr">
                  <a:buFont typeface="Wingdings" pitchFamily="2" charset="2"/>
                  <a:buChar char="Ø"/>
                </a:pPr>
                <a:r>
                  <a:rPr lang="zh-CN" altLang="zh-CN" dirty="0"/>
                  <a:t>构造图</a:t>
                </a:r>
                <a:endParaRPr lang="en-US" altLang="zh-CN" dirty="0"/>
              </a:p>
              <a:p>
                <a:pPr lvl="1" fontAlgn="ctr">
                  <a:buFont typeface="Wingdings" pitchFamily="2" charset="2"/>
                  <a:buChar char="Ø"/>
                </a:pPr>
                <a:r>
                  <a:rPr lang="zh-CN" altLang="zh-CN" dirty="0"/>
                  <a:t>Greater Relation Edge </a:t>
                </a:r>
              </a:p>
              <a:p>
                <a:pPr lvl="1" fontAlgn="ctr">
                  <a:buFont typeface="Wingdings" pitchFamily="2" charset="2"/>
                  <a:buChar char="Ø"/>
                </a:pPr>
                <a:r>
                  <a:rPr lang="zh-CN" altLang="zh-CN" dirty="0"/>
                  <a:t>Lower or Equal Relation Edge </a:t>
                </a:r>
              </a:p>
              <a:p>
                <a:pPr lvl="1" fontAlgn="ctr">
                  <a:buFont typeface="Wingdings" pitchFamily="2" charset="2"/>
                  <a:buChar char="Ø"/>
                </a:pPr>
                <a:r>
                  <a:rPr lang="zh-CN" altLang="zh-CN" dirty="0"/>
                  <a:t>初始化图网络</a:t>
                </a:r>
              </a:p>
              <a:p>
                <a:pPr lvl="1" fontAlgn="ctr">
                  <a:buFont typeface="Wingdings" pitchFamily="2" charset="2"/>
                  <a:buChar char="Ø"/>
                </a:pPr>
                <a:r>
                  <a:rPr lang="zh-CN" altLang="zh-CN" dirty="0"/>
                  <a:t>门机制和消息传递</a:t>
                </a:r>
                <a:endParaRPr lang="en-US" altLang="zh-CN" dirty="0"/>
              </a:p>
              <a:p>
                <a:pPr lvl="1" fontAlgn="ctr">
                  <a:buFont typeface="Wingdings" pitchFamily="2" charset="2"/>
                  <a:buChar char="Ø"/>
                </a:pPr>
                <a:endParaRPr lang="en-US" altLang="zh-CN" dirty="0"/>
              </a:p>
              <a:p>
                <a:pPr lvl="1" fontAlgn="ctr">
                  <a:buFont typeface="Wingdings" pitchFamily="2" charset="2"/>
                  <a:buChar char="Ø"/>
                </a:pPr>
                <a:endParaRPr lang="en-US" altLang="zh-CN" dirty="0"/>
              </a:p>
              <a:p>
                <a:pPr lvl="1" fontAlgn="ctr">
                  <a:buFont typeface="Wingdings" pitchFamily="2" charset="2"/>
                  <a:buChar char="Ø"/>
                </a:pPr>
                <a:endParaRPr lang="en-US" altLang="zh-CN" dirty="0"/>
              </a:p>
              <a:p>
                <a:pPr lvl="1" fontAlgn="ctr">
                  <a:buFont typeface="Wingdings" pitchFamily="2" charset="2"/>
                  <a:buChar char="Ø"/>
                </a:pPr>
                <a:endParaRPr lang="en-US" altLang="zh-CN" dirty="0"/>
              </a:p>
              <a:p>
                <a:pPr lvl="1" fontAlgn="ctr">
                  <a:buFont typeface="Wingdings" pitchFamily="2" charset="2"/>
                  <a:buChar char="Ø"/>
                </a:pPr>
                <a:endParaRPr lang="en-US" altLang="zh-CN" dirty="0"/>
              </a:p>
              <a:p>
                <a:pPr lvl="1" fontAlgn="ctr">
                  <a:buFont typeface="Wingdings" pitchFamily="2" charset="2"/>
                  <a:buChar char="Ø"/>
                </a:pPr>
                <a:r>
                  <a:rPr lang="zh-CN" altLang="zh-CN" dirty="0"/>
                  <a:t>节点表示的更新</a:t>
                </a:r>
                <a:endParaRPr lang="en-US" altLang="zh-CN" dirty="0"/>
              </a:p>
              <a:p>
                <a:pPr lvl="1" fontAlgn="ctr">
                  <a:buFont typeface="Wingdings" pitchFamily="2" charset="2"/>
                  <a:buChar char="Ø"/>
                </a:pPr>
                <a:r>
                  <a:rPr lang="zh-CN" altLang="en-US" dirty="0"/>
                  <a:t>多步推理得到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zh-CN" altLang="zh-CN" dirty="0"/>
              </a:p>
              <a:p>
                <a:pPr lvl="1" fontAlgn="ctr">
                  <a:buFont typeface="Wingdings" pitchFamily="2" charset="2"/>
                  <a:buChar char="Ø"/>
                </a:pPr>
                <a:endParaRPr lang="zh-CN" altLang="zh-CN" dirty="0"/>
              </a:p>
              <a:p>
                <a:pPr lvl="1" fontAlgn="ctr">
                  <a:buFont typeface="Wingdings" pitchFamily="2" charset="2"/>
                  <a:buChar char="Ø"/>
                </a:pPr>
                <a:endParaRPr lang="zh-CN" altLang="zh-CN" dirty="0"/>
              </a:p>
            </p:txBody>
          </p:sp>
        </mc:Choice>
        <mc:Fallback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35B7E276-A34B-6646-8209-4752D467C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463" y="2286000"/>
                <a:ext cx="5319522" cy="4023360"/>
              </a:xfrm>
              <a:prstGeom prst="rect">
                <a:avLst/>
              </a:prstGeom>
              <a:blipFill>
                <a:blip r:embed="rId4"/>
                <a:stretch>
                  <a:fillRect l="-1905" t="-1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A2ABF6F-216D-174B-ACD8-D4B85440E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175" y="3929380"/>
            <a:ext cx="3378200" cy="368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41723B-4484-7049-94BB-307D3A02A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7175" y="4401756"/>
            <a:ext cx="37338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29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FDAAB-4178-6C49-A100-0A25CE46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437F0A9-2636-434F-B1E6-0E32EFDFE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61846" y="874489"/>
            <a:ext cx="4763201" cy="53982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9351AF-CC75-3443-90FF-2589BACAF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4" y="2216658"/>
            <a:ext cx="58547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48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D256A-A112-A848-86A7-421946A05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dirty="0"/>
              <a:t>Neural Symbolic Reader Scalable Integration of Distributed and Symbolic Representations for Reading Comprehension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2B5875-D766-9E47-BB14-2D4EBEB59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zh-CN" dirty="0"/>
              <a:t>使用一个框架提供符号推理来支持复杂运算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需要解决的问题</a:t>
            </a:r>
            <a:endParaRPr kumimoji="1" lang="en-US" altLang="zh-CN" dirty="0"/>
          </a:p>
          <a:p>
            <a:pPr lvl="1" fontAlgn="ctr">
              <a:buFont typeface="Wingdings" pitchFamily="2" charset="2"/>
              <a:buChar char="Ø"/>
            </a:pPr>
            <a:r>
              <a:rPr lang="zh-CN" altLang="zh-CN" sz="2000" dirty="0"/>
              <a:t>冷启动：将文本转化成程序标注</a:t>
            </a:r>
          </a:p>
          <a:p>
            <a:pPr lvl="2" fontAlgn="ctr">
              <a:buFont typeface="Wingdings" pitchFamily="2" charset="2"/>
              <a:buChar char="Ø"/>
            </a:pPr>
            <a:r>
              <a:rPr lang="zh-CN" altLang="zh-CN" dirty="0"/>
              <a:t>生成有噪声的训练数据来bootstrap</a:t>
            </a:r>
          </a:p>
          <a:p>
            <a:pPr lvl="1" fontAlgn="ctr">
              <a:buFont typeface="Wingdings" pitchFamily="2" charset="2"/>
              <a:buChar char="Ø"/>
            </a:pPr>
            <a:r>
              <a:rPr lang="zh-CN" altLang="zh-CN" sz="2000" dirty="0"/>
              <a:t>spurious</a:t>
            </a:r>
            <a:r>
              <a:rPr lang="en-US" altLang="zh-CN" sz="2000" dirty="0"/>
              <a:t> programs </a:t>
            </a:r>
            <a:r>
              <a:rPr lang="zh-CN" altLang="zh-CN" sz="2000" dirty="0"/>
              <a:t>：弱标注带来的噪音</a:t>
            </a:r>
          </a:p>
          <a:p>
            <a:pPr lvl="2" fontAlgn="ctr">
              <a:buFont typeface="Wingdings" pitchFamily="2" charset="2"/>
              <a:buChar char="Ø"/>
            </a:pPr>
            <a:r>
              <a:rPr lang="zh-CN" altLang="zh-CN" dirty="0"/>
              <a:t>带阈值的hard</a:t>
            </a:r>
            <a:r>
              <a:rPr lang="en-US" altLang="zh-CN" dirty="0"/>
              <a:t> EM</a:t>
            </a:r>
            <a:r>
              <a:rPr lang="zh-CN" altLang="zh-CN" dirty="0"/>
              <a:t>来过滤spurious</a:t>
            </a:r>
            <a:r>
              <a:rPr lang="en-US" altLang="zh-CN" dirty="0"/>
              <a:t> programs</a:t>
            </a:r>
            <a:endParaRPr lang="zh-CN" altLang="zh-CN" dirty="0"/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之前工作的问题</a:t>
            </a:r>
            <a:endParaRPr kumimoji="1"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手工特征和特定模块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大部分</a:t>
            </a:r>
            <a:r>
              <a:rPr lang="zh-CN" altLang="zh-CN" dirty="0"/>
              <a:t>不支持操作的复合，难以应用在多于</a:t>
            </a:r>
            <a:r>
              <a:rPr lang="en-US" altLang="zh-CN" dirty="0"/>
              <a:t>1步的推理</a:t>
            </a:r>
            <a:r>
              <a:rPr lang="zh-CN" altLang="zh-CN" dirty="0"/>
              <a:t>，并且难以应用于多个数据集</a:t>
            </a:r>
          </a:p>
          <a:p>
            <a:pPr lvl="1">
              <a:buFont typeface="Wingdings" pitchFamily="2" charset="2"/>
              <a:buChar char="Ø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4134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7AD72C-294B-454D-AF3E-71E9F39C1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模型架构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A18165-8302-8D40-B1A1-DA50A4C5B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2662047" cy="402336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zh-CN" sz="2400" dirty="0"/>
              <a:t>domain</a:t>
            </a:r>
            <a:r>
              <a:rPr lang="en-US" altLang="zh-CN" sz="2400" dirty="0"/>
              <a:t>-agnostic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2400" dirty="0"/>
              <a:t>compositionality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129BCD-2267-D947-96EA-16D51E6E5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387" y="2084832"/>
            <a:ext cx="8710613" cy="41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69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4C71FD-1883-B54F-A751-EC84F00C2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方法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CFE0348-F69B-1744-A43D-EA8DB4E42CDF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3622283" cy="4023360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buFont typeface="Wingdings" pitchFamily="2" charset="2"/>
              <a:buChar char="Ø"/>
            </a:pPr>
            <a:r>
              <a:rPr lang="en-US" altLang="zh-CN" sz="2400" dirty="0"/>
              <a:t>reader</a:t>
            </a:r>
            <a:r>
              <a:rPr lang="zh-CN" altLang="zh-CN" sz="2400" dirty="0"/>
              <a:t>：将文章和问题编码成向量表示，bert</a:t>
            </a:r>
          </a:p>
          <a:p>
            <a:pPr fontAlgn="ctr">
              <a:buFont typeface="Wingdings" pitchFamily="2" charset="2"/>
              <a:buChar char="Ø"/>
            </a:pPr>
            <a:r>
              <a:rPr lang="en-US" altLang="zh-CN" sz="2400" dirty="0"/>
              <a:t>programmer</a:t>
            </a:r>
            <a:r>
              <a:rPr lang="zh-CN" altLang="zh-CN" sz="2400" dirty="0"/>
              <a:t>：在特定领域生成program，LSTM，attention，self-attention</a:t>
            </a:r>
          </a:p>
          <a:p>
            <a:pPr lvl="1" fontAlgn="ctr"/>
            <a:r>
              <a:rPr lang="zh-CN" altLang="zh-CN" dirty="0"/>
              <a:t>算术</a:t>
            </a:r>
          </a:p>
          <a:p>
            <a:pPr lvl="2" fontAlgn="ctr"/>
            <a:r>
              <a:rPr lang="zh-CN" altLang="zh-CN" dirty="0"/>
              <a:t>(DIFF, SUM)</a:t>
            </a:r>
            <a:endParaRPr lang="zh-CN" altLang="zh-CN" sz="1800" dirty="0"/>
          </a:p>
          <a:p>
            <a:pPr lvl="2" fontAlgn="ctr"/>
            <a:r>
              <a:rPr lang="zh-CN" altLang="zh-CN" dirty="0"/>
              <a:t>(COUNT) </a:t>
            </a:r>
            <a:endParaRPr lang="zh-CN" altLang="zh-CN" sz="1800" dirty="0"/>
          </a:p>
          <a:p>
            <a:pPr lvl="2" fontAlgn="ctr"/>
            <a:r>
              <a:rPr lang="zh-CN" altLang="zh-CN" dirty="0"/>
              <a:t>(ARGMAX, ARGMIN, MAX, MIN) </a:t>
            </a:r>
            <a:endParaRPr lang="zh-CN" altLang="zh-CN" sz="1800" dirty="0"/>
          </a:p>
          <a:p>
            <a:pPr lvl="1" fontAlgn="ctr"/>
            <a:r>
              <a:rPr lang="zh-CN" altLang="zh-CN" dirty="0"/>
              <a:t>范围选择操作</a:t>
            </a:r>
            <a:endParaRPr lang="zh-CN" altLang="zh-CN" sz="2400" dirty="0"/>
          </a:p>
          <a:p>
            <a:pPr lvl="2" fontAlgn="ctr"/>
            <a:r>
              <a:rPr lang="zh-CN" altLang="zh-CN" dirty="0"/>
              <a:t>PASSAGE_SPAN </a:t>
            </a:r>
            <a:endParaRPr lang="zh-CN" altLang="zh-CN" sz="1800" dirty="0"/>
          </a:p>
          <a:p>
            <a:pPr lvl="2" fontAlgn="ctr"/>
            <a:r>
              <a:rPr lang="zh-CN" altLang="zh-CN" dirty="0"/>
              <a:t>QUESTION_SPAN </a:t>
            </a:r>
            <a:endParaRPr lang="zh-CN" altLang="zh-CN" sz="1800" dirty="0"/>
          </a:p>
          <a:p>
            <a:pPr lvl="2" fontAlgn="ctr"/>
            <a:r>
              <a:rPr lang="zh-CN" altLang="zh-CN" dirty="0"/>
              <a:t>VALUE </a:t>
            </a:r>
            <a:endParaRPr lang="zh-CN" altLang="zh-CN" sz="1800" dirty="0"/>
          </a:p>
          <a:p>
            <a:pPr lvl="2" fontAlgn="ctr"/>
            <a:r>
              <a:rPr lang="zh-CN" altLang="zh-CN" dirty="0"/>
              <a:t>KEY-VALUE </a:t>
            </a:r>
            <a:endParaRPr lang="zh-CN" altLang="zh-CN" sz="1800" dirty="0"/>
          </a:p>
          <a:p>
            <a:pPr lvl="1">
              <a:buFont typeface="Wingdings" pitchFamily="2" charset="2"/>
              <a:buChar char="Ø"/>
            </a:pP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FB58BC-5568-6E47-B9A5-708C2583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411" y="2286000"/>
            <a:ext cx="7545589" cy="37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09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9C91D-D5CA-B347-A689-6D5BEDA53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生成的程序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9EFEE0-4754-B042-AD5B-5D2018CB1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362260" cy="402336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zh-CN" dirty="0"/>
              <a:t>可解释性很强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可以非常容易的将多个操作复合起来，表达能力很强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E3BFC0-FBB5-3947-BCF6-6D3EA7C1E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026" y="0"/>
            <a:ext cx="647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98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087EF-A040-064E-8384-640C9ABF1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弱监督训练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0B00C6-B8AC-0340-A02D-77C8A84AC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47985" cy="402336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在之前的方法的暴力搜索</a:t>
            </a:r>
            <a:r>
              <a:rPr lang="zh-CN" altLang="zh-CN" sz="2400" dirty="0"/>
              <a:t>spurious</a:t>
            </a:r>
            <a:r>
              <a:rPr lang="en-US" altLang="zh-CN" sz="2400" dirty="0"/>
              <a:t> programs</a:t>
            </a:r>
            <a:r>
              <a:rPr lang="zh-CN" altLang="en-US" sz="2400" dirty="0"/>
              <a:t>的基础上，引入</a:t>
            </a:r>
            <a:r>
              <a:rPr lang="en-US" altLang="zh-CN" sz="2400" dirty="0"/>
              <a:t>Bootstrapping</a:t>
            </a:r>
            <a:r>
              <a:rPr lang="zh-CN" altLang="en-US" sz="2400" dirty="0"/>
              <a:t>方法</a:t>
            </a:r>
            <a:endParaRPr lang="en-US" altLang="zh-CN" sz="2400" dirty="0"/>
          </a:p>
          <a:p>
            <a:pPr lvl="1">
              <a:buFont typeface="Wingdings" pitchFamily="2" charset="2"/>
              <a:buChar char="Ø"/>
            </a:pPr>
            <a:r>
              <a:rPr lang="zh-CN" altLang="en-US" sz="2000" dirty="0"/>
              <a:t>暴力搜索</a:t>
            </a:r>
            <a:endParaRPr lang="en-US" altLang="zh-CN" sz="2000" dirty="0"/>
          </a:p>
          <a:p>
            <a:pPr lvl="1">
              <a:buFont typeface="Wingdings" pitchFamily="2" charset="2"/>
              <a:buChar char="Ø"/>
            </a:pPr>
            <a:r>
              <a:rPr lang="zh-CN" altLang="en-US" sz="2000" dirty="0"/>
              <a:t>冷启动</a:t>
            </a:r>
            <a:endParaRPr lang="en-US" altLang="zh-CN" sz="2000" dirty="0"/>
          </a:p>
          <a:p>
            <a:pPr lvl="1">
              <a:buFont typeface="Wingdings" pitchFamily="2" charset="2"/>
              <a:buChar char="Ø"/>
            </a:pPr>
            <a:r>
              <a:rPr kumimoji="1" lang="en-US" altLang="zh-CN" sz="2000" dirty="0"/>
              <a:t>Hard-EM</a:t>
            </a:r>
            <a:r>
              <a:rPr kumimoji="1" lang="zh-CN" altLang="en-US" sz="2000" dirty="0"/>
              <a:t>：通常有</a:t>
            </a:r>
            <a:r>
              <a:rPr kumimoji="1" lang="en-US" altLang="zh-CN" sz="2000" dirty="0"/>
              <a:t>9.8</a:t>
            </a:r>
            <a:r>
              <a:rPr kumimoji="1" lang="zh-CN" altLang="en-US" sz="2000" dirty="0"/>
              <a:t>个</a:t>
            </a:r>
            <a:r>
              <a:rPr kumimoji="1" lang="en-US" altLang="zh-CN" sz="2000" dirty="0"/>
              <a:t>programs</a:t>
            </a:r>
            <a:r>
              <a:rPr kumimoji="1" lang="zh-CN" altLang="en-US" sz="2000" dirty="0"/>
              <a:t>可以产生答案，但是真正能够得出答案的</a:t>
            </a:r>
            <a:r>
              <a:rPr kumimoji="1" lang="en-US" altLang="zh-CN" sz="2000" dirty="0"/>
              <a:t>program</a:t>
            </a:r>
            <a:r>
              <a:rPr kumimoji="1" lang="zh-CN" altLang="en-US" sz="2000" dirty="0"/>
              <a:t>只有</a:t>
            </a:r>
            <a:r>
              <a:rPr kumimoji="1" lang="en-US" altLang="zh-CN" sz="2000" dirty="0"/>
              <a:t>1</a:t>
            </a:r>
            <a:r>
              <a:rPr kumimoji="1" lang="zh-CN" altLang="en-US" sz="2000" dirty="0"/>
              <a:t>个，需要过滤</a:t>
            </a:r>
            <a:r>
              <a:rPr kumimoji="1" lang="en-US" altLang="zh-CN" sz="2000" dirty="0"/>
              <a:t>spurious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programs</a:t>
            </a:r>
          </a:p>
          <a:p>
            <a:pPr lvl="1">
              <a:buFont typeface="Wingdings" pitchFamily="2" charset="2"/>
              <a:buChar char="Ø"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CB0E6E-D614-FC4C-94A7-0200017CD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599" y="1385888"/>
            <a:ext cx="6127099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26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FB26DB-DE9A-2745-868B-1D55A8DC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6FAFCE5-21B9-A848-A1E2-B4D8788A2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4128" y="1951975"/>
            <a:ext cx="9720262" cy="22968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278D07-2933-2046-9AFD-9049826E8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50" y="4405967"/>
            <a:ext cx="5416550" cy="23398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9799AD-10C3-5F41-BDFE-C0C2F09DC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259" y="4359101"/>
            <a:ext cx="4737291" cy="230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26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88D95-F788-6F4D-9C45-651B8DA5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279786-22FF-2845-9D17-D2C993ED7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如何增强问答模型的可解释性</a:t>
            </a:r>
            <a:endParaRPr kumimoji="1" lang="en-US" altLang="zh-CN" dirty="0"/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如何提高弱监督的性能</a:t>
            </a:r>
            <a:endParaRPr kumimoji="1" lang="en-US" altLang="zh-CN" dirty="0"/>
          </a:p>
          <a:p>
            <a:pPr lvl="1">
              <a:buFont typeface="Wingdings" pitchFamily="2" charset="2"/>
              <a:buChar char="Ø"/>
            </a:pPr>
            <a:r>
              <a:rPr kumimoji="1" lang="en-US" altLang="zh-CN" dirty="0"/>
              <a:t>Hard-EM</a:t>
            </a:r>
          </a:p>
          <a:p>
            <a:pPr lvl="1">
              <a:buFont typeface="Wingdings" pitchFamily="2" charset="2"/>
              <a:buChar char="Ø"/>
            </a:pPr>
            <a:r>
              <a:rPr kumimoji="1" lang="en-US" altLang="zh-CN" dirty="0"/>
              <a:t>RL</a:t>
            </a:r>
          </a:p>
          <a:p>
            <a:pPr lvl="1">
              <a:buFont typeface="Wingdings" pitchFamily="2" charset="2"/>
              <a:buChar char="Ø"/>
            </a:pPr>
            <a:r>
              <a:rPr kumimoji="1" lang="zh-CN" altLang="en-US" dirty="0"/>
              <a:t>根据任务设计</a:t>
            </a:r>
            <a:r>
              <a:rPr kumimoji="1" lang="en-US" altLang="zh-CN" dirty="0"/>
              <a:t>Bootstrap</a:t>
            </a:r>
            <a:r>
              <a:rPr kumimoji="1" lang="zh-CN" altLang="en-US" dirty="0"/>
              <a:t>方法</a:t>
            </a:r>
            <a:endParaRPr kumimoji="1" lang="en-US" altLang="zh-CN" dirty="0"/>
          </a:p>
          <a:p>
            <a:pPr>
              <a:buFont typeface="Wingdings" pitchFamily="2" charset="2"/>
              <a:buChar char="Ø"/>
            </a:pPr>
            <a:r>
              <a:rPr lang="en-US" altLang="zh-CN" dirty="0" err="1"/>
              <a:t>联合其他数据集训练</a:t>
            </a:r>
            <a:r>
              <a:rPr lang="zh-CN" altLang="zh-CN" dirty="0"/>
              <a:t>，可以应用于搜索引擎</a:t>
            </a:r>
            <a:r>
              <a:rPr lang="en-US" altLang="zh-CN" dirty="0"/>
              <a:t>+</a:t>
            </a:r>
            <a:r>
              <a:rPr lang="zh-CN" altLang="zh-CN" dirty="0"/>
              <a:t>开放域环境中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en-US" altLang="zh-CN" dirty="0" err="1"/>
              <a:t>NeRd</a:t>
            </a:r>
            <a:r>
              <a:rPr lang="zh-CN" altLang="en-US" dirty="0"/>
              <a:t>提供了一个开放很好的多任务训练的框架，可以想办法拓展到其它任务中，定义各个任务的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endParaRPr lang="zh-CN" altLang="zh-CN" dirty="0"/>
          </a:p>
          <a:p>
            <a:pPr>
              <a:buFont typeface="Wingdings" pitchFamily="2" charset="2"/>
              <a:buChar char="Ø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0680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A4CB43A-3125-264E-9247-F969C507182A}"/>
              </a:ext>
            </a:extLst>
          </p:cNvPr>
          <p:cNvSpPr txBox="1"/>
          <p:nvPr/>
        </p:nvSpPr>
        <p:spPr>
          <a:xfrm>
            <a:off x="3057526" y="2497976"/>
            <a:ext cx="810101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500" dirty="0"/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3310257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647E1-3945-C243-84B1-8971F0446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DROP</a:t>
            </a:r>
            <a:r>
              <a:rPr kumimoji="1" lang="zh-CN" altLang="en-US" dirty="0"/>
              <a:t>的困难之处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986335-5DB1-7C4D-87A1-F299D206C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endParaRPr kumimoji="1" lang="en-US" altLang="zh-CN" dirty="0"/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弱监督：标注只有一个答案，缺乏对应的计算过程的标注，因此标注有很多噪音</a:t>
            </a:r>
            <a:endParaRPr kumimoji="1" lang="en-US" altLang="zh-CN" dirty="0"/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神经网络：难以使用神经网络直接处理算术逻辑，需要使用一定的方法去构造表达式</a:t>
            </a:r>
            <a:endParaRPr kumimoji="1" lang="en-US" altLang="zh-CN" dirty="0"/>
          </a:p>
          <a:p>
            <a:pPr>
              <a:buFont typeface="Wingdings" pitchFamily="2" charset="2"/>
              <a:buChar char="Ø"/>
            </a:pPr>
            <a:endParaRPr kumimoji="1" lang="en-US" altLang="zh-CN" dirty="0"/>
          </a:p>
          <a:p>
            <a:pPr>
              <a:buFont typeface="Wingdings" pitchFamily="2" charset="2"/>
              <a:buChar char="Ø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3646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8D112-301A-234F-8DF2-36904C1D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目前的解决方案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A1086B-9E74-B14A-91E5-36E8AEBA6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基于</a:t>
            </a:r>
            <a:r>
              <a:rPr kumimoji="1" lang="en-US" altLang="zh-CN" dirty="0"/>
              <a:t>BERT</a:t>
            </a:r>
            <a:r>
              <a:rPr kumimoji="1" lang="zh-CN" altLang="en-US" dirty="0"/>
              <a:t>编码，定制化输出层</a:t>
            </a:r>
            <a:endParaRPr kumimoji="1"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A Multi-Type Multi-Span Network for Reading Comprehension that Requires Discrete Reasoning</a:t>
            </a:r>
            <a:r>
              <a:rPr lang="zh-CN" altLang="en-US" dirty="0"/>
              <a:t>（</a:t>
            </a:r>
            <a:r>
              <a:rPr lang="en-US" altLang="zh-CN" dirty="0"/>
              <a:t>EMNLP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  <a:r>
              <a:rPr lang="zh-CN" altLang="en-US" dirty="0"/>
              <a:t>）</a:t>
            </a:r>
            <a:endParaRPr lang="zh-CN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Giving BERT a Calculator Finding Operations and Arguments with Reading Comprehension</a:t>
            </a:r>
            <a:r>
              <a:rPr lang="zh-CN" altLang="en-US" dirty="0"/>
              <a:t>（</a:t>
            </a:r>
            <a:r>
              <a:rPr lang="en-US" altLang="zh-CN" dirty="0"/>
              <a:t>EMNLP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  <a:r>
              <a:rPr lang="zh-CN" altLang="en-US" dirty="0"/>
              <a:t>）</a:t>
            </a:r>
            <a:endParaRPr lang="zh-CN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Tag-based Multi-Span Extraction in Reading Comprehension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引入图网络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NumNet: Machine Reading Comprehension with Numerical Reasoning </a:t>
            </a:r>
            <a:r>
              <a:rPr lang="zh-CN" altLang="en-US" dirty="0"/>
              <a:t>（</a:t>
            </a:r>
            <a:r>
              <a:rPr lang="en-US" altLang="zh-CN" dirty="0"/>
              <a:t>EMNLP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  <a:r>
              <a:rPr lang="zh-CN" altLang="en-US" dirty="0"/>
              <a:t>）</a:t>
            </a:r>
            <a:endParaRPr lang="zh-CN" altLang="zh-CN" dirty="0"/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基于</a:t>
            </a:r>
            <a:r>
              <a:rPr kumimoji="1" lang="en-US" altLang="zh-CN" dirty="0"/>
              <a:t>N</a:t>
            </a:r>
            <a:r>
              <a:rPr lang="zh-CN" altLang="zh-CN" dirty="0"/>
              <a:t>eural</a:t>
            </a:r>
            <a:r>
              <a:rPr lang="en-US" altLang="zh-CN" dirty="0"/>
              <a:t> Semantic Parsing</a:t>
            </a:r>
            <a:r>
              <a:rPr lang="zh-CN" altLang="en-US" dirty="0"/>
              <a:t>（</a:t>
            </a:r>
            <a:r>
              <a:rPr lang="en-US" altLang="zh-CN" dirty="0"/>
              <a:t>NSR</a:t>
            </a:r>
            <a:r>
              <a:rPr lang="zh-CN" altLang="en-US" dirty="0"/>
              <a:t>）的方法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Neural Symbolic Reader Scalable Integration of Distributed and Symbolic Representations for Reading Comprehension</a:t>
            </a:r>
            <a:r>
              <a:rPr lang="zh-CN" altLang="en-US" dirty="0"/>
              <a:t>（</a:t>
            </a:r>
            <a:r>
              <a:rPr lang="en-US" altLang="zh-CN" dirty="0"/>
              <a:t>ICLR</a:t>
            </a:r>
            <a:r>
              <a:rPr lang="zh-CN" altLang="en-US" dirty="0"/>
              <a:t> </a:t>
            </a:r>
            <a:r>
              <a:rPr lang="en-US" altLang="zh-CN" dirty="0"/>
              <a:t>2020</a:t>
            </a:r>
            <a:r>
              <a:rPr lang="zh-CN" altLang="en-US" dirty="0"/>
              <a:t>）</a:t>
            </a:r>
            <a:endParaRPr lang="zh-CN" altLang="zh-CN" dirty="0"/>
          </a:p>
          <a:p>
            <a:pPr lvl="1">
              <a:buFont typeface="Wingdings" pitchFamily="2" charset="2"/>
              <a:buChar char="Ø"/>
            </a:pPr>
            <a:endParaRPr lang="zh-CN" altLang="zh-CN" dirty="0"/>
          </a:p>
          <a:p>
            <a:pPr>
              <a:buFont typeface="Wingdings" pitchFamily="2" charset="2"/>
              <a:buChar char="Ø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6342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85E2DC-D958-6F40-9C05-0761A841F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针对几种类型的问题构造专用模块</a:t>
            </a:r>
            <a:endParaRPr kumimoji="1"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question span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passage span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count</a:t>
            </a:r>
            <a:r>
              <a:rPr lang="zh-CN" altLang="en-US" dirty="0"/>
              <a:t>：</a:t>
            </a:r>
            <a:r>
              <a:rPr lang="en-US" altLang="zh-CN" dirty="0"/>
              <a:t>0-9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arithmetic expression</a:t>
            </a:r>
          </a:p>
          <a:p>
            <a:pPr lvl="2">
              <a:buFont typeface="Wingdings" pitchFamily="2" charset="2"/>
              <a:buChar char="Ø"/>
            </a:pPr>
            <a:r>
              <a:rPr lang="en-US" altLang="zh-CN" dirty="0" err="1"/>
              <a:t>抽取出所有的数字</a:t>
            </a:r>
            <a:r>
              <a:rPr lang="zh-CN" altLang="zh-CN" dirty="0"/>
              <a:t>，添加</a:t>
            </a:r>
            <a:r>
              <a:rPr lang="en-US" altLang="zh-CN" dirty="0"/>
              <a:t>+/-/0三种符号</a:t>
            </a:r>
            <a:endParaRPr lang="zh-CN" altLang="zh-CN" dirty="0"/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answer type prediction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弱监督训练：</a:t>
            </a:r>
            <a:r>
              <a:rPr kumimoji="1" lang="en" altLang="zh-CN" dirty="0"/>
              <a:t>W</a:t>
            </a:r>
            <a:r>
              <a:rPr lang="en" altLang="zh-CN" dirty="0"/>
              <a:t>eakly supervised training method</a:t>
            </a:r>
            <a:r>
              <a:rPr lang="zh-CN" altLang="en-US" dirty="0"/>
              <a:t> </a:t>
            </a:r>
            <a:r>
              <a:rPr lang="en" altLang="zh-CN" dirty="0"/>
              <a:t>widely used in the semantic parsing literature</a:t>
            </a:r>
            <a:endParaRPr kumimoji="1" lang="en-US" altLang="zh-CN" dirty="0"/>
          </a:p>
          <a:p>
            <a:pPr lvl="1">
              <a:buFont typeface="Wingdings" pitchFamily="2" charset="2"/>
              <a:buChar char="Ø"/>
            </a:pPr>
            <a:r>
              <a:rPr kumimoji="1" lang="zh-CN" altLang="en-US" dirty="0"/>
              <a:t>找到所有能够得出正确答案的表达式，包括</a:t>
            </a:r>
            <a:r>
              <a:rPr kumimoji="1" lang="en-US" altLang="zh-CN" dirty="0"/>
              <a:t>spans</a:t>
            </a:r>
            <a:r>
              <a:rPr kumimoji="1" lang="zh-CN" altLang="en-US" dirty="0"/>
              <a:t>抽取，</a:t>
            </a:r>
            <a:r>
              <a:rPr kumimoji="1" lang="en-US" altLang="zh-CN" dirty="0"/>
              <a:t>count</a:t>
            </a:r>
            <a:r>
              <a:rPr kumimoji="1" lang="zh-CN" altLang="en-US" dirty="0"/>
              <a:t>计数，对数字进行符号分配，搜索两个数字的</a:t>
            </a:r>
            <a:r>
              <a:rPr kumimoji="1" lang="en-US" altLang="zh-CN" dirty="0"/>
              <a:t>+/-/0</a:t>
            </a:r>
            <a:r>
              <a:rPr kumimoji="1" lang="zh-CN" altLang="en-US" dirty="0"/>
              <a:t>组合</a:t>
            </a:r>
            <a:endParaRPr kumimoji="1"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marginal likelihood maximization</a:t>
            </a:r>
            <a:endParaRPr kumimoji="1" lang="en-US" altLang="zh-CN" dirty="0"/>
          </a:p>
          <a:p>
            <a:pPr>
              <a:buFont typeface="Wingdings" pitchFamily="2" charset="2"/>
              <a:buChar char="Ø"/>
            </a:pPr>
            <a:r>
              <a:rPr kumimoji="1" lang="en-US" altLang="zh-CN" dirty="0"/>
              <a:t>Backbone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QANet</a:t>
            </a:r>
            <a:endParaRPr kumimoji="1" lang="en-US" altLang="zh-CN" dirty="0"/>
          </a:p>
          <a:p>
            <a:pPr lvl="1">
              <a:buFont typeface="Wingdings" pitchFamily="2" charset="2"/>
              <a:buChar char="Ø"/>
            </a:pPr>
            <a:endParaRPr kumimoji="1" lang="en-US" alt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85AF4D-C3BA-6C46-8FCF-7E1C509D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BASEline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NAQANET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1779C8-E9E6-4C41-853C-6A4C8344C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995" y="3243596"/>
            <a:ext cx="2484359" cy="3606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C478024-D8B6-EF4C-9158-36BBB92B5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94" y="3948866"/>
            <a:ext cx="2983406" cy="4648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56D3BD-F465-AA4D-8A18-4AC729715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710" y="3612164"/>
            <a:ext cx="2484359" cy="3502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4EE943-E15F-7342-B799-416E4DF32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506" y="2643764"/>
            <a:ext cx="2908057" cy="5619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1C02BDE-D684-9E41-B07F-2B2F52C7A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793" y="1953882"/>
            <a:ext cx="2908057" cy="66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7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325C3-E68C-8249-9BF0-8EAE0100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74198" cy="1499616"/>
          </a:xfrm>
        </p:spPr>
        <p:txBody>
          <a:bodyPr/>
          <a:lstStyle/>
          <a:p>
            <a:r>
              <a:rPr kumimoji="1" lang="zh-CN" altLang="en-US" dirty="0"/>
              <a:t>实验结果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E9C7D2-8372-5F4E-B68F-870FF86A0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762435" cy="402336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效果不算好，</a:t>
            </a:r>
            <a:r>
              <a:rPr kumimoji="1" lang="en-US" altLang="zh-CN" dirty="0"/>
              <a:t>BERT</a:t>
            </a:r>
            <a:r>
              <a:rPr kumimoji="1" lang="zh-CN" altLang="en-US" dirty="0"/>
              <a:t>的编码性能更强，</a:t>
            </a:r>
            <a:r>
              <a:rPr kumimoji="1" lang="en-US" altLang="zh-CN" dirty="0"/>
              <a:t>BASELINE</a:t>
            </a:r>
            <a:r>
              <a:rPr kumimoji="1" lang="zh-CN" altLang="en-US" dirty="0"/>
              <a:t>没有解决多</a:t>
            </a:r>
            <a:r>
              <a:rPr kumimoji="1" lang="en-US" altLang="zh-CN" dirty="0"/>
              <a:t>SPAN</a:t>
            </a:r>
            <a:r>
              <a:rPr kumimoji="1" lang="zh-CN" altLang="en-US" dirty="0"/>
              <a:t>的问题</a:t>
            </a:r>
            <a:endParaRPr kumimoji="1"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错误分析指出：抽取后计算的</a:t>
            </a:r>
            <a:r>
              <a:rPr lang="en-US" altLang="zh-CN" dirty="0"/>
              <a:t>semantic </a:t>
            </a:r>
            <a:r>
              <a:rPr lang="en-US" altLang="zh-CN" dirty="0" err="1"/>
              <a:t>parsing类方法受到spurious</a:t>
            </a:r>
            <a:r>
              <a:rPr lang="en-US" altLang="zh-CN" dirty="0"/>
              <a:t> </a:t>
            </a:r>
            <a:r>
              <a:rPr lang="en-US" altLang="zh-CN" dirty="0" err="1"/>
              <a:t>program影响特别严重</a:t>
            </a:r>
            <a:r>
              <a:rPr lang="en-US" altLang="zh-CN" dirty="0"/>
              <a:t> </a:t>
            </a:r>
          </a:p>
          <a:p>
            <a:pPr>
              <a:buFont typeface="Wingdings" pitchFamily="2" charset="2"/>
              <a:buChar char="Ø"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889D60-6086-D148-8C6D-2645ABDB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326" y="0"/>
            <a:ext cx="5072653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AC0ED3-659C-124B-9299-050717C3B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667" y="4071155"/>
            <a:ext cx="4825120" cy="278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46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E5C00-E329-2D40-9AA7-AFEAB45A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dirty="0"/>
              <a:t>A Multi-Type Multi-Span Network for Reading Comprehension that Requires Discrete Reasoning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C8C77F-D8BD-F04E-9433-D15046838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kumimoji="1" lang="zh-CN" altLang="en-US" sz="2400" dirty="0"/>
              <a:t>问题</a:t>
            </a:r>
            <a:endParaRPr kumimoji="1" lang="en-US" altLang="zh-CN" sz="2400" dirty="0"/>
          </a:p>
          <a:p>
            <a:pPr lvl="1">
              <a:buFont typeface="Wingdings" pitchFamily="2" charset="2"/>
              <a:buChar char="Ø"/>
            </a:pPr>
            <a:r>
              <a:rPr kumimoji="1" lang="en-US" altLang="zh-CN" sz="2000" dirty="0" err="1"/>
              <a:t>NAQANet</a:t>
            </a:r>
            <a:r>
              <a:rPr kumimoji="1" lang="zh-CN" altLang="en-US" sz="2000" dirty="0"/>
              <a:t>忽略了否定类型的处理，例如问题是“</a:t>
            </a:r>
            <a:r>
              <a:rPr kumimoji="1" lang="en" altLang="zh-CN" sz="2000" dirty="0"/>
              <a:t>What percent are not non-families?</a:t>
            </a:r>
            <a:r>
              <a:rPr kumimoji="1" lang="zh-CN" altLang="en-US" sz="2000" dirty="0"/>
              <a:t>”</a:t>
            </a:r>
            <a:r>
              <a:rPr kumimoji="1" lang="zh-CN" altLang="en" sz="2000" dirty="0"/>
              <a:t>文章</a:t>
            </a:r>
            <a:r>
              <a:rPr kumimoji="1" lang="zh-CN" altLang="en-US" sz="2000" dirty="0"/>
              <a:t>中是“</a:t>
            </a:r>
            <a:r>
              <a:rPr kumimoji="1" lang="en" altLang="zh-CN" sz="2000" dirty="0"/>
              <a:t>39.9% were non-families</a:t>
            </a:r>
            <a:r>
              <a:rPr kumimoji="1" lang="zh-CN" altLang="en-US" sz="2000" dirty="0"/>
              <a:t>”</a:t>
            </a:r>
            <a:endParaRPr kumimoji="1" lang="en-US" altLang="zh-CN" sz="2000" dirty="0"/>
          </a:p>
          <a:p>
            <a:pPr lvl="1">
              <a:buFont typeface="Wingdings" pitchFamily="2" charset="2"/>
              <a:buChar char="Ø"/>
            </a:pPr>
            <a:r>
              <a:rPr kumimoji="1" lang="zh-CN" altLang="en-US" sz="2000" dirty="0"/>
              <a:t>不能处理多</a:t>
            </a:r>
            <a:r>
              <a:rPr kumimoji="1" lang="en-US" altLang="zh-CN" sz="2000" dirty="0"/>
              <a:t>Span</a:t>
            </a:r>
            <a:r>
              <a:rPr kumimoji="1" lang="zh-CN" altLang="en-US" sz="2000" dirty="0"/>
              <a:t>的问题</a:t>
            </a:r>
            <a:endParaRPr kumimoji="1" lang="en-US" altLang="zh-CN" sz="2400" dirty="0"/>
          </a:p>
          <a:p>
            <a:pPr lvl="1">
              <a:buFont typeface="Wingdings" pitchFamily="2" charset="2"/>
              <a:buChar char="Ø"/>
            </a:pPr>
            <a:r>
              <a:rPr kumimoji="1" lang="en-US" altLang="zh-CN" sz="2000" dirty="0" err="1"/>
              <a:t>NAQANet</a:t>
            </a:r>
            <a:r>
              <a:rPr kumimoji="1" lang="zh-CN" altLang="en-US" sz="2000" dirty="0"/>
              <a:t>把每个</a:t>
            </a:r>
            <a:r>
              <a:rPr lang="en-US" altLang="zh-CN" sz="2000" dirty="0"/>
              <a:t>arithmetic expression</a:t>
            </a:r>
            <a:r>
              <a:rPr lang="zh-CN" altLang="en-US" sz="2000" dirty="0"/>
              <a:t>独立处理，作者认为要把</a:t>
            </a:r>
            <a:r>
              <a:rPr lang="en-US" altLang="zh-CN" sz="2000" dirty="0"/>
              <a:t>arithmetic expression</a:t>
            </a:r>
            <a:r>
              <a:rPr lang="zh-CN" altLang="en-US" sz="2000" dirty="0"/>
              <a:t>整体考虑</a:t>
            </a:r>
            <a:endParaRPr lang="en-US" altLang="zh-CN" sz="2000" dirty="0"/>
          </a:p>
          <a:p>
            <a:pPr fontAlgn="ctr">
              <a:buFont typeface="Wingdings" pitchFamily="2" charset="2"/>
              <a:buChar char="Ø"/>
            </a:pPr>
            <a:r>
              <a:rPr lang="zh-CN" altLang="zh-CN" sz="2800" dirty="0"/>
              <a:t>方案</a:t>
            </a:r>
          </a:p>
          <a:p>
            <a:pPr lvl="1" fontAlgn="ctr">
              <a:buFont typeface="Wingdings" pitchFamily="2" charset="2"/>
              <a:buChar char="Ø"/>
            </a:pPr>
            <a:r>
              <a:rPr lang="zh-CN" altLang="zh-CN" sz="2000" dirty="0"/>
              <a:t>多类型答案预测器</a:t>
            </a:r>
          </a:p>
          <a:p>
            <a:pPr lvl="1" fontAlgn="ctr">
              <a:buFont typeface="Wingdings" pitchFamily="2" charset="2"/>
              <a:buChar char="Ø"/>
            </a:pPr>
            <a:r>
              <a:rPr lang="zh-CN" altLang="zh-CN" sz="2000" dirty="0"/>
              <a:t>多范围答案抽取器</a:t>
            </a:r>
          </a:p>
          <a:p>
            <a:pPr lvl="1" fontAlgn="ctr">
              <a:buFont typeface="Wingdings" pitchFamily="2" charset="2"/>
              <a:buChar char="Ø"/>
            </a:pPr>
            <a:r>
              <a:rPr lang="zh-CN" altLang="zh-CN" sz="2000" dirty="0"/>
              <a:t>算术表达式重排序机制</a:t>
            </a:r>
          </a:p>
          <a:p>
            <a:pPr lvl="2" fontAlgn="ctr">
              <a:buFont typeface="Wingdings" pitchFamily="2" charset="2"/>
              <a:buChar char="Ø"/>
            </a:pPr>
            <a:r>
              <a:rPr lang="zh-CN" altLang="zh-CN" sz="1600" dirty="0"/>
              <a:t>beam</a:t>
            </a:r>
            <a:r>
              <a:rPr lang="en-US" altLang="zh-CN" sz="1600" dirty="0"/>
              <a:t> </a:t>
            </a:r>
            <a:r>
              <a:rPr lang="en-US" altLang="zh-CN" sz="1600" dirty="0" err="1"/>
              <a:t>search后rerank</a:t>
            </a:r>
            <a:endParaRPr lang="zh-CN" altLang="zh-CN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6DBE39-280B-5C4D-9CAF-428547DF7CB4}"/>
              </a:ext>
            </a:extLst>
          </p:cNvPr>
          <p:cNvSpPr/>
          <p:nvPr/>
        </p:nvSpPr>
        <p:spPr>
          <a:xfrm>
            <a:off x="4162425" y="4448859"/>
            <a:ext cx="6096000" cy="1041824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-342900" defTabSz="914400" fontAlgn="ctr">
              <a:lnSpc>
                <a:spcPct val="9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sz="2800" dirty="0"/>
              <a:t>增加了处理问题的类型</a:t>
            </a:r>
            <a:endParaRPr lang="en-US" altLang="zh-CN" sz="2800" dirty="0"/>
          </a:p>
          <a:p>
            <a:pPr lvl="1" indent="-342900" defTabSz="914400" fontAlgn="ctr">
              <a:lnSpc>
                <a:spcPct val="9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zh-CN" sz="2000" dirty="0"/>
              <a:t>逻辑否定</a:t>
            </a:r>
            <a:endParaRPr lang="en-US" altLang="zh-CN" sz="2000" dirty="0"/>
          </a:p>
          <a:p>
            <a:pPr lvl="1" indent="-342900" defTabSz="914400" fontAlgn="ctr">
              <a:lnSpc>
                <a:spcPct val="9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zh-CN" sz="2000" dirty="0"/>
              <a:t>多spans</a:t>
            </a:r>
          </a:p>
        </p:txBody>
      </p:sp>
    </p:spTree>
    <p:extLst>
      <p:ext uri="{BB962C8B-B14F-4D97-AF65-F5344CB8AC3E}">
        <p14:creationId xmlns:p14="http://schemas.microsoft.com/office/powerpoint/2010/main" val="1305021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FF1BAB-CD82-B546-9A27-2C5E6AE3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模型架构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700E577-F132-6249-9330-9146B06EE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187" y="2286000"/>
            <a:ext cx="873976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630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积分</Template>
  <TotalTime>1656</TotalTime>
  <Words>1777</Words>
  <Application>Microsoft Macintosh PowerPoint</Application>
  <PresentationFormat>宽屏</PresentationFormat>
  <Paragraphs>271</Paragraphs>
  <Slides>39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7" baseType="lpstr">
      <vt:lpstr>等线</vt:lpstr>
      <vt:lpstr>Arial</vt:lpstr>
      <vt:lpstr>Cambria Math</vt:lpstr>
      <vt:lpstr>Tw Cen MT</vt:lpstr>
      <vt:lpstr>Tw Cen MT Condensed</vt:lpstr>
      <vt:lpstr>Wingdings</vt:lpstr>
      <vt:lpstr>Wingdings 3</vt:lpstr>
      <vt:lpstr>积分</vt:lpstr>
      <vt:lpstr>自动问答与数学推理</vt:lpstr>
      <vt:lpstr>涉及数学计算的问答</vt:lpstr>
      <vt:lpstr>DROP数据集和问题类型</vt:lpstr>
      <vt:lpstr>DROP的困难之处</vt:lpstr>
      <vt:lpstr>目前的解决方案</vt:lpstr>
      <vt:lpstr>BASEline：NAQANET</vt:lpstr>
      <vt:lpstr>实验结果</vt:lpstr>
      <vt:lpstr>A Multi-Type Multi-Span Network for Reading Comprehension that Requires Discrete Reasoning</vt:lpstr>
      <vt:lpstr>模型架构</vt:lpstr>
      <vt:lpstr>处理各类问题</vt:lpstr>
      <vt:lpstr>处理各类问题</vt:lpstr>
      <vt:lpstr>处理各类问题</vt:lpstr>
      <vt:lpstr>多span抽取</vt:lpstr>
      <vt:lpstr>算术表达式重排序</vt:lpstr>
      <vt:lpstr>训练和推理</vt:lpstr>
      <vt:lpstr>实验</vt:lpstr>
      <vt:lpstr>消融实验</vt:lpstr>
      <vt:lpstr>解决每种类型问题的能力</vt:lpstr>
      <vt:lpstr>多span抽取和答案重排序</vt:lpstr>
      <vt:lpstr>上限分析</vt:lpstr>
      <vt:lpstr>Giving BERT a Calculator Finding Operations and Arguments with Reading Comprehension</vt:lpstr>
      <vt:lpstr>输出层定义</vt:lpstr>
      <vt:lpstr>输出层定义</vt:lpstr>
      <vt:lpstr>训练和推理</vt:lpstr>
      <vt:lpstr>实验</vt:lpstr>
      <vt:lpstr>Tag-based Multi-Span Extraction in Reading Comprehension</vt:lpstr>
      <vt:lpstr>多span的预测</vt:lpstr>
      <vt:lpstr>实验</vt:lpstr>
      <vt:lpstr>NumNet: Machine Reading Comprehension with Numerical Reasoning </vt:lpstr>
      <vt:lpstr>方法</vt:lpstr>
      <vt:lpstr>实验</vt:lpstr>
      <vt:lpstr>Neural Symbolic Reader Scalable Integration of Distributed and Symbolic Representations for Reading Comprehension</vt:lpstr>
      <vt:lpstr>模型架构</vt:lpstr>
      <vt:lpstr>方法</vt:lpstr>
      <vt:lpstr>生成的程序</vt:lpstr>
      <vt:lpstr>弱监督训练</vt:lpstr>
      <vt:lpstr>实验</vt:lpstr>
      <vt:lpstr>总结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自动问答与数学推理</dc:title>
  <dc:creator>韩 玮光</dc:creator>
  <cp:lastModifiedBy>韩 玮光</cp:lastModifiedBy>
  <cp:revision>30</cp:revision>
  <dcterms:created xsi:type="dcterms:W3CDTF">2020-05-28T08:45:23Z</dcterms:created>
  <dcterms:modified xsi:type="dcterms:W3CDTF">2020-05-29T12:21:40Z</dcterms:modified>
</cp:coreProperties>
</file>